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 /><Relationship Id="rId2" Type="http://schemas.openxmlformats.org/package/2006/relationships/metadata/core-properties" Target="docProps/core.xml" /><Relationship Id="rId1" Type="http://schemas.openxmlformats.org/officeDocument/2006/relationships/officeDocument" Target="ppt/presentation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8" r:id="rId3"/>
    <p:sldId id="260" r:id="rId4"/>
    <p:sldId id="261" r:id="rId5"/>
    <p:sldId id="265" r:id="rId6"/>
    <p:sldId id="271" r:id="rId7"/>
    <p:sldId id="272" r:id="rId8"/>
    <p:sldId id="275" r:id="rId9"/>
  </p:sldIdLst>
  <p:sldSz cx="7556500" cy="10693400"/>
  <p:notesSz cx="7556500" cy="10693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00CC"/>
    <a:srgbClr val="660066"/>
    <a:srgbClr val="003300"/>
    <a:srgbClr val="009900"/>
    <a:srgbClr val="FF3300"/>
    <a:srgbClr val="FF9900"/>
    <a:srgbClr val="CC00CC"/>
    <a:srgbClr val="3333FF"/>
    <a:srgbClr val="3366FF"/>
    <a:srgbClr val="00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66" d="100"/>
          <a:sy n="66" d="100"/>
        </p:scale>
        <p:origin x="-1836" y="85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tableStyles" Target="tableStyles.xml" /><Relationship Id="rId3" Type="http://schemas.openxmlformats.org/officeDocument/2006/relationships/slide" Target="slides/slide2.xml" /><Relationship Id="rId7" Type="http://schemas.openxmlformats.org/officeDocument/2006/relationships/slide" Target="slides/slide6.xml" /><Relationship Id="rId12" Type="http://schemas.openxmlformats.org/officeDocument/2006/relationships/theme" Target="theme/theme1.xml" /><Relationship Id="rId2" Type="http://schemas.openxmlformats.org/officeDocument/2006/relationships/slide" Target="slides/slide1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viewProps" Target="viewProps.xml" /><Relationship Id="rId5" Type="http://schemas.openxmlformats.org/officeDocument/2006/relationships/slide" Target="slides/slide4.xml" /><Relationship Id="rId10" Type="http://schemas.openxmlformats.org/officeDocument/2006/relationships/presProps" Target="presProps.xml" /><Relationship Id="rId4" Type="http://schemas.openxmlformats.org/officeDocument/2006/relationships/slide" Target="slides/slide3.xml" /><Relationship Id="rId9" Type="http://schemas.openxmlformats.org/officeDocument/2006/relationships/slide" Target="slides/slide8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 /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567213" y="3314954"/>
            <a:ext cx="6428422" cy="224561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134427" y="5988304"/>
            <a:ext cx="5293995" cy="2673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5/14/2020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644855" y="9835451"/>
            <a:ext cx="6242050" cy="368300"/>
          </a:xfrm>
          <a:custGeom>
            <a:avLst/>
            <a:gdLst/>
            <a:ahLst/>
            <a:cxnLst/>
            <a:rect l="l" t="t" r="r" b="b"/>
            <a:pathLst>
              <a:path w="6242050" h="368300">
                <a:moveTo>
                  <a:pt x="0" y="368299"/>
                </a:moveTo>
                <a:lnTo>
                  <a:pt x="6242049" y="368299"/>
                </a:lnTo>
                <a:lnTo>
                  <a:pt x="6242049" y="0"/>
                </a:lnTo>
                <a:lnTo>
                  <a:pt x="0" y="0"/>
                </a:lnTo>
                <a:lnTo>
                  <a:pt x="0" y="368299"/>
                </a:ln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2728428" y="9833625"/>
            <a:ext cx="918210" cy="367665"/>
          </a:xfrm>
          <a:custGeom>
            <a:avLst/>
            <a:gdLst/>
            <a:ahLst/>
            <a:cxnLst/>
            <a:rect l="l" t="t" r="r" b="b"/>
            <a:pathLst>
              <a:path w="918210" h="367665">
                <a:moveTo>
                  <a:pt x="0" y="0"/>
                </a:moveTo>
                <a:lnTo>
                  <a:pt x="917613" y="36741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k object 18"/>
          <p:cNvSpPr/>
          <p:nvPr/>
        </p:nvSpPr>
        <p:spPr>
          <a:xfrm>
            <a:off x="457196" y="9832278"/>
            <a:ext cx="3197860" cy="374650"/>
          </a:xfrm>
          <a:custGeom>
            <a:avLst/>
            <a:gdLst/>
            <a:ahLst/>
            <a:cxnLst/>
            <a:rect l="l" t="t" r="r" b="b"/>
            <a:pathLst>
              <a:path w="3197860" h="374650">
                <a:moveTo>
                  <a:pt x="0" y="0"/>
                </a:moveTo>
                <a:lnTo>
                  <a:pt x="0" y="374649"/>
                </a:lnTo>
                <a:lnTo>
                  <a:pt x="3197860" y="374649"/>
                </a:lnTo>
                <a:lnTo>
                  <a:pt x="2246430" y="9524"/>
                </a:lnTo>
                <a:lnTo>
                  <a:pt x="2221611" y="9524"/>
                </a:lnTo>
                <a:lnTo>
                  <a:pt x="0" y="0"/>
                </a:lnTo>
                <a:close/>
              </a:path>
              <a:path w="3197860" h="374650">
                <a:moveTo>
                  <a:pt x="2221611" y="0"/>
                </a:moveTo>
                <a:lnTo>
                  <a:pt x="2221611" y="9524"/>
                </a:lnTo>
                <a:lnTo>
                  <a:pt x="2246430" y="9524"/>
                </a:lnTo>
                <a:lnTo>
                  <a:pt x="2221611" y="0"/>
                </a:lnTo>
                <a:close/>
              </a:path>
            </a:pathLst>
          </a:custGeom>
          <a:solidFill>
            <a:srgbClr val="BD242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k object 19"/>
          <p:cNvSpPr/>
          <p:nvPr/>
        </p:nvSpPr>
        <p:spPr>
          <a:xfrm>
            <a:off x="3195810" y="10017329"/>
            <a:ext cx="3907154" cy="189865"/>
          </a:xfrm>
          <a:custGeom>
            <a:avLst/>
            <a:gdLst/>
            <a:ahLst/>
            <a:cxnLst/>
            <a:rect l="l" t="t" r="r" b="b"/>
            <a:pathLst>
              <a:path w="3907154" h="189865">
                <a:moveTo>
                  <a:pt x="3906989" y="0"/>
                </a:moveTo>
                <a:lnTo>
                  <a:pt x="0" y="0"/>
                </a:lnTo>
                <a:lnTo>
                  <a:pt x="459244" y="189598"/>
                </a:lnTo>
                <a:lnTo>
                  <a:pt x="3906989" y="189598"/>
                </a:lnTo>
                <a:lnTo>
                  <a:pt x="3906989" y="0"/>
                </a:lnTo>
                <a:close/>
              </a:path>
            </a:pathLst>
          </a:custGeom>
          <a:solidFill>
            <a:srgbClr val="F36A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k object 20"/>
          <p:cNvSpPr/>
          <p:nvPr/>
        </p:nvSpPr>
        <p:spPr>
          <a:xfrm>
            <a:off x="2696037" y="9832278"/>
            <a:ext cx="4406900" cy="185420"/>
          </a:xfrm>
          <a:custGeom>
            <a:avLst/>
            <a:gdLst/>
            <a:ahLst/>
            <a:cxnLst/>
            <a:rect l="l" t="t" r="r" b="b"/>
            <a:pathLst>
              <a:path w="4406900" h="185420">
                <a:moveTo>
                  <a:pt x="4406760" y="0"/>
                </a:moveTo>
                <a:lnTo>
                  <a:pt x="0" y="0"/>
                </a:lnTo>
                <a:lnTo>
                  <a:pt x="499770" y="185051"/>
                </a:lnTo>
                <a:lnTo>
                  <a:pt x="4406760" y="185051"/>
                </a:lnTo>
                <a:lnTo>
                  <a:pt x="4406760" y="0"/>
                </a:lnTo>
                <a:close/>
              </a:path>
            </a:pathLst>
          </a:custGeom>
          <a:solidFill>
            <a:srgbClr val="F687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500" b="1" i="0" u="heavy">
                <a:solidFill>
                  <a:schemeClr val="tx1"/>
                </a:solidFill>
                <a:latin typeface="Open Sans"/>
                <a:cs typeface="Open San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Open Sans"/>
                <a:cs typeface="Open San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5/14/2020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500" b="1" i="0" u="heavy">
                <a:solidFill>
                  <a:schemeClr val="tx1"/>
                </a:solidFill>
                <a:latin typeface="Open Sans"/>
                <a:cs typeface="Open San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378142" y="2459482"/>
            <a:ext cx="3289839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3894867" y="2459482"/>
            <a:ext cx="3289839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5/14/2020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609581"/>
            <a:ext cx="7559992" cy="1008242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500" b="1" i="0" u="heavy">
                <a:solidFill>
                  <a:schemeClr val="tx1"/>
                </a:solidFill>
                <a:latin typeface="Open Sans"/>
                <a:cs typeface="Open San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5/14/2020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3850910" y="9844978"/>
            <a:ext cx="3252470" cy="374650"/>
          </a:xfrm>
          <a:custGeom>
            <a:avLst/>
            <a:gdLst/>
            <a:ahLst/>
            <a:cxnLst/>
            <a:rect l="l" t="t" r="r" b="b"/>
            <a:pathLst>
              <a:path w="3252470" h="374650">
                <a:moveTo>
                  <a:pt x="992746" y="0"/>
                </a:moveTo>
                <a:lnTo>
                  <a:pt x="0" y="374649"/>
                </a:lnTo>
                <a:lnTo>
                  <a:pt x="3251885" y="374649"/>
                </a:lnTo>
                <a:lnTo>
                  <a:pt x="3251885" y="9524"/>
                </a:lnTo>
                <a:lnTo>
                  <a:pt x="992746" y="9524"/>
                </a:lnTo>
                <a:lnTo>
                  <a:pt x="992746" y="0"/>
                </a:lnTo>
                <a:close/>
              </a:path>
              <a:path w="3252470" h="374650">
                <a:moveTo>
                  <a:pt x="3251885" y="0"/>
                </a:moveTo>
                <a:lnTo>
                  <a:pt x="992746" y="9524"/>
                </a:lnTo>
                <a:lnTo>
                  <a:pt x="3251885" y="9524"/>
                </a:lnTo>
                <a:lnTo>
                  <a:pt x="3251885" y="0"/>
                </a:lnTo>
                <a:close/>
              </a:path>
            </a:pathLst>
          </a:custGeom>
          <a:solidFill>
            <a:srgbClr val="BD242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457200" y="10030029"/>
            <a:ext cx="3907154" cy="189865"/>
          </a:xfrm>
          <a:custGeom>
            <a:avLst/>
            <a:gdLst/>
            <a:ahLst/>
            <a:cxnLst/>
            <a:rect l="l" t="t" r="r" b="b"/>
            <a:pathLst>
              <a:path w="3907154" h="189865">
                <a:moveTo>
                  <a:pt x="3906989" y="0"/>
                </a:moveTo>
                <a:lnTo>
                  <a:pt x="0" y="0"/>
                </a:lnTo>
                <a:lnTo>
                  <a:pt x="0" y="189598"/>
                </a:lnTo>
                <a:lnTo>
                  <a:pt x="3447745" y="189598"/>
                </a:lnTo>
                <a:lnTo>
                  <a:pt x="3906989" y="0"/>
                </a:lnTo>
                <a:close/>
              </a:path>
            </a:pathLst>
          </a:custGeom>
          <a:solidFill>
            <a:srgbClr val="F36A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k object 18"/>
          <p:cNvSpPr/>
          <p:nvPr/>
        </p:nvSpPr>
        <p:spPr>
          <a:xfrm>
            <a:off x="457201" y="9844978"/>
            <a:ext cx="4406900" cy="185420"/>
          </a:xfrm>
          <a:custGeom>
            <a:avLst/>
            <a:gdLst/>
            <a:ahLst/>
            <a:cxnLst/>
            <a:rect l="l" t="t" r="r" b="b"/>
            <a:pathLst>
              <a:path w="4406900" h="185420">
                <a:moveTo>
                  <a:pt x="4406760" y="0"/>
                </a:moveTo>
                <a:lnTo>
                  <a:pt x="0" y="0"/>
                </a:lnTo>
                <a:lnTo>
                  <a:pt x="0" y="185051"/>
                </a:lnTo>
                <a:lnTo>
                  <a:pt x="3906989" y="185051"/>
                </a:lnTo>
                <a:lnTo>
                  <a:pt x="4406760" y="0"/>
                </a:lnTo>
                <a:close/>
              </a:path>
            </a:pathLst>
          </a:custGeom>
          <a:solidFill>
            <a:srgbClr val="F687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5/14/2020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theme" Target="../theme/theme1.xml" /><Relationship Id="rId5" Type="http://schemas.openxmlformats.org/officeDocument/2006/relationships/slideLayout" Target="../slideLayouts/slideLayout5.xml" /><Relationship Id="rId4" Type="http://schemas.openxmlformats.org/officeDocument/2006/relationships/slideLayout" Target="../slideLayouts/slideLayout4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761695" y="2513907"/>
            <a:ext cx="4039458" cy="10922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500" b="1" i="0" u="heavy">
                <a:solidFill>
                  <a:schemeClr val="tx1"/>
                </a:solidFill>
                <a:latin typeface="Open Sans"/>
                <a:cs typeface="Open San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80064" y="1714344"/>
            <a:ext cx="6402720" cy="42779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>
                <a:solidFill>
                  <a:schemeClr val="tx1"/>
                </a:solidFill>
                <a:latin typeface="Open Sans"/>
                <a:cs typeface="Open San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71369" y="9944862"/>
            <a:ext cx="2420112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8142" y="9944862"/>
            <a:ext cx="1739455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5/14/2020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45252" y="9944862"/>
            <a:ext cx="1739455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2.png" /><Relationship Id="rId1" Type="http://schemas.openxmlformats.org/officeDocument/2006/relationships/slideLayout" Target="../slideLayouts/slideLayout2.xml" 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 /><Relationship Id="rId2" Type="http://schemas.openxmlformats.org/officeDocument/2006/relationships/image" Target="../media/image4.png" /><Relationship Id="rId1" Type="http://schemas.openxmlformats.org/officeDocument/2006/relationships/slideLayout" Target="../slideLayouts/slideLayout2.xml" 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acebook.com/Healthy.Mind.Association/" TargetMode="External" /><Relationship Id="rId2" Type="http://schemas.openxmlformats.org/officeDocument/2006/relationships/image" Target="../media/image6.png" /><Relationship Id="rId1" Type="http://schemas.openxmlformats.org/officeDocument/2006/relationships/slideLayout" Target="../slideLayouts/slideLayout2.xml" 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 /><Relationship Id="rId1" Type="http://schemas.openxmlformats.org/officeDocument/2006/relationships/slideLayout" Target="../slideLayouts/slideLayout2.xml" 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 /><Relationship Id="rId2" Type="http://schemas.openxmlformats.org/officeDocument/2006/relationships/image" Target="../media/image6.png" /><Relationship Id="rId1" Type="http://schemas.openxmlformats.org/officeDocument/2006/relationships/slideLayout" Target="../slideLayouts/slideLayout2.xml" /><Relationship Id="rId5" Type="http://schemas.openxmlformats.org/officeDocument/2006/relationships/image" Target="../media/image10.png" /><Relationship Id="rId4" Type="http://schemas.openxmlformats.org/officeDocument/2006/relationships/image" Target="../media/image9.png" 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 /><Relationship Id="rId1" Type="http://schemas.openxmlformats.org/officeDocument/2006/relationships/slideLayout" Target="../slideLayouts/slideLayout2.xml" 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 /><Relationship Id="rId1" Type="http://schemas.openxmlformats.org/officeDocument/2006/relationships/slideLayout" Target="../slideLayouts/slideLayout5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3050" y="2755900"/>
            <a:ext cx="4353355" cy="256736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spcBef>
                <a:spcPts val="100"/>
              </a:spcBef>
            </a:pPr>
            <a:r>
              <a:rPr lang="en-US" sz="2800" u="sng" dirty="0">
                <a:solidFill>
                  <a:srgbClr val="D2232A"/>
                </a:solidFill>
                <a:latin typeface="Algerian" pitchFamily="82" charset="0"/>
              </a:rPr>
              <a:t>Practice</a:t>
            </a:r>
            <a:r>
              <a:rPr lang="en-US" sz="2800" u="sng" spc="-100" dirty="0">
                <a:solidFill>
                  <a:srgbClr val="D2232A"/>
                </a:solidFill>
                <a:latin typeface="Algerian" pitchFamily="82" charset="0"/>
              </a:rPr>
              <a:t>  </a:t>
            </a:r>
            <a:r>
              <a:rPr lang="en-US" sz="2800" u="sng" dirty="0">
                <a:solidFill>
                  <a:srgbClr val="D2232A"/>
                </a:solidFill>
                <a:latin typeface="Algerian" pitchFamily="82" charset="0"/>
              </a:rPr>
              <a:t>Venture  </a:t>
            </a:r>
            <a:br>
              <a:rPr lang="en-US" u="none" dirty="0">
                <a:solidFill>
                  <a:srgbClr val="D2232A"/>
                </a:solidFill>
              </a:rPr>
            </a:br>
            <a:r>
              <a:rPr lang="en-US" sz="4000" u="none" dirty="0">
                <a:solidFill>
                  <a:srgbClr val="FFC000"/>
                </a:solidFill>
                <a:latin typeface="Algerian" pitchFamily="82" charset="0"/>
              </a:rPr>
              <a:t>N</a:t>
            </a:r>
            <a:r>
              <a:rPr lang="en-US" sz="2800" u="none" dirty="0">
                <a:solidFill>
                  <a:srgbClr val="FFC000"/>
                </a:solidFill>
                <a:latin typeface="Algerian" pitchFamily="82" charset="0"/>
              </a:rPr>
              <a:t>ARTURE</a:t>
            </a:r>
            <a:br>
              <a:rPr lang="en-US" sz="2800" u="none" dirty="0">
                <a:solidFill>
                  <a:srgbClr val="FFC000"/>
                </a:solidFill>
              </a:rPr>
            </a:br>
            <a:r>
              <a:rPr lang="en-US" sz="2800" u="none" dirty="0">
                <a:solidFill>
                  <a:srgbClr val="FFC000"/>
                </a:solidFill>
              </a:rPr>
              <a:t>-:ONLINE  </a:t>
            </a:r>
            <a:r>
              <a:rPr lang="en-US" sz="2800" b="0" u="none" dirty="0">
                <a:solidFill>
                  <a:srgbClr val="92D050"/>
                </a:solidFill>
                <a:latin typeface="Algerian" pitchFamily="82" charset="0"/>
              </a:rPr>
              <a:t>NURSERY</a:t>
            </a:r>
            <a:r>
              <a:rPr lang="en-US" sz="2800" u="none" dirty="0">
                <a:solidFill>
                  <a:srgbClr val="92D050"/>
                </a:solidFill>
              </a:rPr>
              <a:t>:-</a:t>
            </a:r>
            <a:br>
              <a:rPr lang="en-US" sz="3600" i="1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" pitchFamily="34" charset="0"/>
              </a:rPr>
            </a:br>
            <a:br>
              <a:rPr lang="en-US" i="1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" pitchFamily="34" charset="0"/>
              </a:rPr>
            </a:br>
            <a:endParaRPr u="none" spc="-5" dirty="0">
              <a:solidFill>
                <a:schemeClr val="accent6">
                  <a:lumMod val="75000"/>
                </a:schemeClr>
              </a:solidFill>
              <a:latin typeface="Mistral" pitchFamily="66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700" y="12703"/>
            <a:ext cx="7547305" cy="10679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11200" y="2730500"/>
            <a:ext cx="5969000" cy="4166870"/>
          </a:xfrm>
          <a:custGeom>
            <a:avLst/>
            <a:gdLst/>
            <a:ahLst/>
            <a:cxnLst/>
            <a:rect l="l" t="t" r="r" b="b"/>
            <a:pathLst>
              <a:path w="5969000" h="4166870">
                <a:moveTo>
                  <a:pt x="0" y="4166298"/>
                </a:moveTo>
                <a:lnTo>
                  <a:pt x="5969000" y="4166298"/>
                </a:lnTo>
                <a:lnTo>
                  <a:pt x="5969000" y="0"/>
                </a:lnTo>
                <a:lnTo>
                  <a:pt x="0" y="0"/>
                </a:lnTo>
                <a:lnTo>
                  <a:pt x="0" y="4166298"/>
                </a:lnTo>
                <a:close/>
              </a:path>
            </a:pathLst>
          </a:custGeom>
          <a:solidFill>
            <a:srgbClr val="F4FBFE">
              <a:alpha val="25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485900" y="2870187"/>
            <a:ext cx="4242435" cy="612988"/>
          </a:xfrm>
          <a:prstGeom prst="rect">
            <a:avLst/>
          </a:prstGeom>
          <a:solidFill>
            <a:srgbClr val="F4FBFE">
              <a:alpha val="25999"/>
            </a:srgbClr>
          </a:solidFill>
          <a:ln w="25400">
            <a:solidFill>
              <a:srgbClr val="050303"/>
            </a:solidFill>
          </a:ln>
        </p:spPr>
        <p:txBody>
          <a:bodyPr vert="horz" wrap="square" lIns="0" tIns="73660" rIns="0" bIns="0" rtlCol="0">
            <a:spAutoFit/>
          </a:bodyPr>
          <a:lstStyle/>
          <a:p>
            <a:pPr marL="246379" marR="279400">
              <a:lnSpc>
                <a:spcPct val="100000"/>
              </a:lnSpc>
              <a:spcBef>
                <a:spcPts val="580"/>
              </a:spcBef>
            </a:pPr>
            <a:r>
              <a:rPr u="none" dirty="0"/>
              <a:t>Practice</a:t>
            </a:r>
            <a:r>
              <a:rPr u="none" spc="-100" dirty="0"/>
              <a:t> </a:t>
            </a:r>
            <a:r>
              <a:rPr u="none" dirty="0"/>
              <a:t>Venture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33451" y="4279900"/>
            <a:ext cx="5705801" cy="13978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latin typeface="Open Sans Semibold"/>
                <a:cs typeface="Open Sans Semibold"/>
              </a:rPr>
              <a:t>Practice Venture Name</a:t>
            </a:r>
            <a:r>
              <a:rPr sz="2000" b="1" spc="-85" dirty="0">
                <a:latin typeface="Open Sans Semibold"/>
                <a:cs typeface="Open Sans Semibold"/>
              </a:rPr>
              <a:t> </a:t>
            </a:r>
            <a:r>
              <a:rPr sz="2000" b="1" dirty="0">
                <a:latin typeface="Open Sans Semibold"/>
                <a:cs typeface="Open Sans Semibold"/>
              </a:rPr>
              <a:t>:</a:t>
            </a:r>
            <a:endParaRPr sz="2000" dirty="0">
              <a:latin typeface="Open Sans Semibold"/>
              <a:cs typeface="Open Sans Semibold"/>
            </a:endParaRPr>
          </a:p>
          <a:p>
            <a:pPr marL="12700" marR="5080" algn="just">
              <a:lnSpc>
                <a:spcPct val="175000"/>
              </a:lnSpc>
              <a:tabLst>
                <a:tab pos="2924175" algn="l"/>
              </a:tabLst>
            </a:pPr>
            <a:r>
              <a:rPr sz="2000" b="1" spc="-5" dirty="0">
                <a:latin typeface="Open Sans Semibold"/>
                <a:cs typeface="Open Sans Semibold"/>
              </a:rPr>
              <a:t>Name </a:t>
            </a:r>
            <a:r>
              <a:rPr sz="2000" b="1" dirty="0">
                <a:latin typeface="Open Sans Semibold"/>
                <a:cs typeface="Open Sans Semibold"/>
              </a:rPr>
              <a:t>of </a:t>
            </a:r>
            <a:r>
              <a:rPr sz="2000" b="1" spc="-5" dirty="0">
                <a:latin typeface="Open Sans Semibold"/>
                <a:cs typeface="Open Sans Semibold"/>
              </a:rPr>
              <a:t>the Institute </a:t>
            </a:r>
            <a:r>
              <a:rPr sz="2000" b="1" dirty="0">
                <a:latin typeface="Open Sans Semibold"/>
                <a:cs typeface="Open Sans Semibold"/>
              </a:rPr>
              <a:t>:  </a:t>
            </a:r>
            <a:endParaRPr lang="en-IN" sz="2000" b="1" dirty="0">
              <a:latin typeface="Open Sans Semibold"/>
              <a:cs typeface="Open Sans Semibold"/>
            </a:endParaRPr>
          </a:p>
          <a:p>
            <a:pPr marL="12700" marR="5080" algn="just">
              <a:lnSpc>
                <a:spcPct val="175000"/>
              </a:lnSpc>
              <a:tabLst>
                <a:tab pos="2924175" algn="l"/>
              </a:tabLst>
            </a:pPr>
            <a:r>
              <a:rPr sz="2000" b="1" spc="-5" dirty="0">
                <a:latin typeface="Open Sans Semibold"/>
                <a:cs typeface="Open Sans Semibold"/>
              </a:rPr>
              <a:t>Faculty </a:t>
            </a:r>
            <a:r>
              <a:rPr sz="2000" b="1" dirty="0">
                <a:latin typeface="Open Sans Semibold"/>
                <a:cs typeface="Open Sans Semibold"/>
              </a:rPr>
              <a:t>Mentor </a:t>
            </a:r>
            <a:r>
              <a:rPr sz="2000" b="1" spc="-5" dirty="0">
                <a:latin typeface="Open Sans Semibold"/>
                <a:cs typeface="Open Sans Semibold"/>
              </a:rPr>
              <a:t>Name </a:t>
            </a:r>
            <a:r>
              <a:rPr sz="2000" b="1" dirty="0">
                <a:latin typeface="Open Sans Semibold"/>
                <a:cs typeface="Open Sans Semibold"/>
              </a:rPr>
              <a:t>: </a:t>
            </a:r>
            <a:endParaRPr sz="2000" dirty="0">
              <a:latin typeface="Open Sans Semibold"/>
              <a:cs typeface="Open Sans Semibold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0" y="14100"/>
            <a:ext cx="7557654" cy="106793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TextBox 6"/>
          <p:cNvSpPr txBox="1"/>
          <p:nvPr/>
        </p:nvSpPr>
        <p:spPr>
          <a:xfrm>
            <a:off x="3625850" y="4660901"/>
            <a:ext cx="39306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i="1" dirty="0">
                <a:solidFill>
                  <a:srgbClr val="CC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itchFamily="34" charset="0"/>
              </a:rPr>
              <a:t> </a:t>
            </a:r>
            <a:r>
              <a:rPr lang="en-GB" b="1" dirty="0"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University of Engineering &amp; Management Kolkata</a:t>
            </a:r>
            <a:endParaRPr lang="en-US" b="1" dirty="0">
              <a:solidFill>
                <a:schemeClr val="accent3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702050" y="5270500"/>
            <a:ext cx="3429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i="1" dirty="0">
                <a:solidFill>
                  <a:srgbClr val="66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" pitchFamily="34" charset="0"/>
              </a:rPr>
              <a:t> </a:t>
            </a:r>
            <a:r>
              <a:rPr lang="en-GB" dirty="0">
                <a:solidFill>
                  <a:srgbClr val="66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itchFamily="82" charset="0"/>
              </a:rPr>
              <a:t>Prof. </a:t>
            </a:r>
            <a:r>
              <a:rPr lang="en-GB" dirty="0" err="1">
                <a:solidFill>
                  <a:srgbClr val="66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itchFamily="82" charset="0"/>
              </a:rPr>
              <a:t>DR.Soumi</a:t>
            </a:r>
            <a:r>
              <a:rPr lang="en-GB" dirty="0">
                <a:solidFill>
                  <a:srgbClr val="66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itchFamily="82" charset="0"/>
              </a:rPr>
              <a:t> Saha</a:t>
            </a:r>
          </a:p>
          <a:p>
            <a:r>
              <a:rPr lang="en-GB" b="1" i="1" dirty="0">
                <a:solidFill>
                  <a:srgbClr val="66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" pitchFamily="34" charset="0"/>
              </a:rPr>
              <a:t>    </a:t>
            </a:r>
            <a:endParaRPr lang="en-US" b="1" i="1" dirty="0">
              <a:solidFill>
                <a:srgbClr val="66006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854450" y="4279900"/>
            <a:ext cx="3124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itchFamily="82" charset="0"/>
              </a:rPr>
              <a:t>N</a:t>
            </a:r>
            <a:r>
              <a:rPr lang="en-GB" sz="16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itchFamily="82" charset="0"/>
              </a:rPr>
              <a:t>ARTURE [ONLINE NURSERY]</a:t>
            </a:r>
            <a:endParaRPr lang="en-US" sz="16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gerian" pitchFamily="82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" y="0"/>
            <a:ext cx="7893050" cy="106792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864056" y="546100"/>
            <a:ext cx="4039458" cy="1092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0785" marR="5080" indent="-1188720">
              <a:lnSpc>
                <a:spcPct val="100000"/>
              </a:lnSpc>
              <a:spcBef>
                <a:spcPts val="100"/>
              </a:spcBef>
            </a:pPr>
            <a:r>
              <a:rPr dirty="0"/>
              <a:t>Practice Venture </a:t>
            </a:r>
            <a:r>
              <a:rPr u="none" dirty="0"/>
              <a:t> </a:t>
            </a:r>
            <a:r>
              <a:rPr dirty="0"/>
              <a:t>Name 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832306" y="1872117"/>
            <a:ext cx="385508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latin typeface="Open Sans Semibold"/>
                <a:cs typeface="Open Sans Semibold"/>
              </a:rPr>
              <a:t>Product </a:t>
            </a:r>
            <a:r>
              <a:rPr sz="2000" b="1" dirty="0">
                <a:latin typeface="Open Sans Semibold"/>
                <a:cs typeface="Open Sans Semibold"/>
              </a:rPr>
              <a:t>image / Company</a:t>
            </a:r>
            <a:r>
              <a:rPr sz="2000" b="1" spc="-95" dirty="0">
                <a:latin typeface="Open Sans Semibold"/>
                <a:cs typeface="Open Sans Semibold"/>
              </a:rPr>
              <a:t> </a:t>
            </a:r>
            <a:r>
              <a:rPr sz="2000" b="1" dirty="0">
                <a:latin typeface="Open Sans Semibold"/>
                <a:cs typeface="Open Sans Semibold"/>
              </a:rPr>
              <a:t>Logo</a:t>
            </a:r>
            <a:endParaRPr sz="2000" dirty="0">
              <a:latin typeface="Open Sans Semibold"/>
              <a:cs typeface="Open Sans Semibold"/>
            </a:endParaRPr>
          </a:p>
        </p:txBody>
      </p:sp>
      <p:pic>
        <p:nvPicPr>
          <p:cNvPr id="7" name="Picture 6" descr="IMG_20191115_23181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136900"/>
            <a:ext cx="7905750" cy="4191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00100" y="9894862"/>
            <a:ext cx="11112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400" spc="-30" dirty="0">
                <a:solidFill>
                  <a:srgbClr val="FFFFFF"/>
                </a:solidFill>
                <a:latin typeface="Palatino Linotype"/>
                <a:cs typeface="Palatino Linotype"/>
              </a:rPr>
              <a:t>4</a:t>
            </a:r>
            <a:endParaRPr sz="1400" dirty="0">
              <a:latin typeface="Palatino Linotype"/>
              <a:cs typeface="Palatino Linotyp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235400" y="9834392"/>
            <a:ext cx="4676450" cy="182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100" spc="-5" dirty="0">
                <a:solidFill>
                  <a:srgbClr val="F68822"/>
                </a:solidFill>
                <a:latin typeface="Open Sans"/>
                <a:cs typeface="Open Sans"/>
              </a:rPr>
              <a:t>Practice</a:t>
            </a:r>
            <a:r>
              <a:rPr sz="1100" spc="-75" dirty="0">
                <a:solidFill>
                  <a:srgbClr val="F68822"/>
                </a:solidFill>
                <a:latin typeface="Open Sans"/>
                <a:cs typeface="Open Sans"/>
              </a:rPr>
              <a:t> </a:t>
            </a:r>
            <a:r>
              <a:rPr sz="1100" spc="-5" dirty="0">
                <a:solidFill>
                  <a:srgbClr val="F68822"/>
                </a:solidFill>
                <a:latin typeface="Open Sans"/>
                <a:cs typeface="Open Sans"/>
              </a:rPr>
              <a:t>Venture  </a:t>
            </a:r>
            <a:r>
              <a:rPr sz="1100" dirty="0">
                <a:solidFill>
                  <a:srgbClr val="F68822"/>
                </a:solidFill>
                <a:latin typeface="Open Sans"/>
                <a:cs typeface="Open Sans"/>
              </a:rPr>
              <a:t>Diary</a:t>
            </a:r>
            <a:r>
              <a:rPr sz="1100" spc="-85" dirty="0">
                <a:solidFill>
                  <a:srgbClr val="F68822"/>
                </a:solidFill>
                <a:latin typeface="Open Sans"/>
                <a:cs typeface="Open Sans"/>
              </a:rPr>
              <a:t> </a:t>
            </a:r>
            <a:r>
              <a:rPr sz="1100" dirty="0">
                <a:solidFill>
                  <a:srgbClr val="F68822"/>
                </a:solidFill>
                <a:latin typeface="Open Sans"/>
                <a:cs typeface="Open Sans"/>
              </a:rPr>
              <a:t>2019-2020</a:t>
            </a:r>
            <a:endParaRPr sz="1100" dirty="0">
              <a:latin typeface="Open Sans"/>
              <a:cs typeface="Open San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02050" y="9886253"/>
            <a:ext cx="0" cy="266700"/>
          </a:xfrm>
          <a:custGeom>
            <a:avLst/>
            <a:gdLst/>
            <a:ahLst/>
            <a:cxnLst/>
            <a:rect l="l" t="t" r="r" b="b"/>
            <a:pathLst>
              <a:path h="266700">
                <a:moveTo>
                  <a:pt x="0" y="0"/>
                </a:moveTo>
                <a:lnTo>
                  <a:pt x="0" y="266699"/>
                </a:lnTo>
              </a:path>
            </a:pathLst>
          </a:custGeom>
          <a:ln w="12700">
            <a:solidFill>
              <a:srgbClr val="F6872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255545" y="4294340"/>
            <a:ext cx="2971794" cy="14621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73050" y="317500"/>
            <a:ext cx="7010399" cy="10134600"/>
          </a:xfrm>
          <a:custGeom>
            <a:avLst/>
            <a:gdLst/>
            <a:ahLst/>
            <a:cxnLst/>
            <a:rect l="l" t="t" r="r" b="b"/>
            <a:pathLst>
              <a:path w="6645909" h="9777730">
                <a:moveTo>
                  <a:pt x="0" y="9777603"/>
                </a:moveTo>
                <a:lnTo>
                  <a:pt x="6645605" y="9777603"/>
                </a:lnTo>
                <a:lnTo>
                  <a:pt x="6645605" y="0"/>
                </a:lnTo>
                <a:lnTo>
                  <a:pt x="0" y="0"/>
                </a:lnTo>
                <a:lnTo>
                  <a:pt x="0" y="9777603"/>
                </a:lnTo>
                <a:close/>
              </a:path>
            </a:pathLst>
          </a:custGeom>
          <a:ln w="25400">
            <a:solidFill>
              <a:srgbClr val="F6872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651000" y="762000"/>
            <a:ext cx="4445000" cy="698500"/>
          </a:xfrm>
          <a:prstGeom prst="rect">
            <a:avLst/>
          </a:prstGeom>
          <a:ln w="25400">
            <a:solidFill>
              <a:srgbClr val="260D0D"/>
            </a:solidFill>
          </a:ln>
        </p:spPr>
        <p:txBody>
          <a:bodyPr vert="horz" wrap="square" lIns="0" tIns="26034" rIns="0" bIns="0" rtlCol="0">
            <a:spAutoFit/>
          </a:bodyPr>
          <a:lstStyle/>
          <a:p>
            <a:pPr marL="307340">
              <a:lnSpc>
                <a:spcPct val="100000"/>
              </a:lnSpc>
              <a:spcBef>
                <a:spcPts val="204"/>
              </a:spcBef>
            </a:pPr>
            <a:r>
              <a:rPr u="none" dirty="0"/>
              <a:t>Basic</a:t>
            </a:r>
            <a:r>
              <a:rPr u="none" spc="-40" dirty="0"/>
              <a:t> </a:t>
            </a:r>
            <a:r>
              <a:rPr u="none" spc="-5" dirty="0"/>
              <a:t>Information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body" idx="1"/>
          </p:nvPr>
        </p:nvSpPr>
        <p:spPr>
          <a:xfrm>
            <a:off x="425450" y="1536700"/>
            <a:ext cx="6781800" cy="599138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2420" indent="-229235">
              <a:lnSpc>
                <a:spcPct val="100000"/>
              </a:lnSpc>
              <a:spcBef>
                <a:spcPts val="100"/>
              </a:spcBef>
              <a:buAutoNum type="arabicPeriod"/>
              <a:tabLst>
                <a:tab pos="313055" algn="l"/>
              </a:tabLst>
            </a:pPr>
            <a:r>
              <a:rPr dirty="0"/>
              <a:t>College</a:t>
            </a:r>
            <a:r>
              <a:rPr spc="-5" dirty="0"/>
              <a:t> </a:t>
            </a:r>
            <a:r>
              <a:rPr dirty="0"/>
              <a:t>Name</a:t>
            </a:r>
            <a:r>
              <a:rPr lang="en-GB" dirty="0"/>
              <a:t>  :    </a:t>
            </a:r>
            <a:r>
              <a:rPr lang="en-GB" b="1" i="1" dirty="0">
                <a:solidFill>
                  <a:srgbClr val="002060"/>
                </a:solidFill>
              </a:rPr>
              <a:t>University of Engineering and Management, Kolkata</a:t>
            </a:r>
            <a:endParaRPr b="1" i="1" dirty="0">
              <a:solidFill>
                <a:srgbClr val="002060"/>
              </a:solidFill>
            </a:endParaRPr>
          </a:p>
          <a:p>
            <a:pPr marL="585470" indent="-514350">
              <a:lnSpc>
                <a:spcPct val="100000"/>
              </a:lnSpc>
              <a:spcBef>
                <a:spcPts val="10"/>
              </a:spcBef>
              <a:buFont typeface="+mj-lt"/>
              <a:buAutoNum type="arabicPeriod"/>
            </a:pPr>
            <a:endParaRPr sz="2650" dirty="0"/>
          </a:p>
          <a:p>
            <a:pPr marL="312420" indent="-229235">
              <a:lnSpc>
                <a:spcPct val="100000"/>
              </a:lnSpc>
              <a:buAutoNum type="arabicPeriod"/>
              <a:tabLst>
                <a:tab pos="313055" algn="l"/>
              </a:tabLst>
            </a:pPr>
            <a:r>
              <a:rPr dirty="0"/>
              <a:t>Name of </a:t>
            </a:r>
            <a:r>
              <a:rPr spc="-5" dirty="0"/>
              <a:t>Faculty/Venture </a:t>
            </a:r>
            <a:r>
              <a:rPr dirty="0"/>
              <a:t>Coach</a:t>
            </a:r>
            <a:r>
              <a:rPr lang="en-GB" dirty="0"/>
              <a:t> : </a:t>
            </a:r>
            <a:r>
              <a:rPr lang="en-GB" b="1" i="1" dirty="0">
                <a:solidFill>
                  <a:srgbClr val="002060"/>
                </a:solidFill>
              </a:rPr>
              <a:t>Dr. Soumi Saha</a:t>
            </a:r>
            <a:endParaRPr b="1" i="1" dirty="0">
              <a:solidFill>
                <a:srgbClr val="002060"/>
              </a:solidFill>
            </a:endParaRPr>
          </a:p>
          <a:p>
            <a:pPr marL="71120">
              <a:lnSpc>
                <a:spcPct val="100000"/>
              </a:lnSpc>
              <a:spcBef>
                <a:spcPts val="10"/>
              </a:spcBef>
              <a:buFont typeface="Open Sans"/>
              <a:buAutoNum type="arabicPeriod"/>
            </a:pPr>
            <a:endParaRPr sz="2650" dirty="0"/>
          </a:p>
          <a:p>
            <a:pPr marL="312420" indent="-229235">
              <a:lnSpc>
                <a:spcPct val="100000"/>
              </a:lnSpc>
              <a:buAutoNum type="arabicPeriod"/>
              <a:tabLst>
                <a:tab pos="313055" algn="l"/>
              </a:tabLst>
            </a:pPr>
            <a:r>
              <a:rPr dirty="0"/>
              <a:t>Name of </a:t>
            </a:r>
            <a:r>
              <a:rPr spc="-5" dirty="0"/>
              <a:t>Regional </a:t>
            </a:r>
            <a:r>
              <a:rPr dirty="0"/>
              <a:t>Manager/ </a:t>
            </a:r>
            <a:r>
              <a:rPr spc="-5" dirty="0"/>
              <a:t>Global Program</a:t>
            </a:r>
            <a:r>
              <a:rPr spc="-10" dirty="0"/>
              <a:t> </a:t>
            </a:r>
            <a:r>
              <a:t>Manager</a:t>
            </a:r>
            <a:r>
              <a:rPr lang="en-GB" dirty="0"/>
              <a:t> :</a:t>
            </a:r>
            <a:r>
              <a:rPr lang="en-US" altLang="bn" dirty="0"/>
              <a:t> </a:t>
            </a:r>
            <a:r>
              <a:rPr lang="en-US" altLang="bn" b="1" dirty="0">
                <a:solidFill>
                  <a:schemeClr val="tx2"/>
                </a:solidFill>
              </a:rPr>
              <a:t>Prof. </a:t>
            </a:r>
            <a:r>
              <a:rPr lang="en-US" altLang="bn" b="1" dirty="0" err="1">
                <a:solidFill>
                  <a:schemeClr val="tx2"/>
                </a:solidFill>
              </a:rPr>
              <a:t>Subhabrata</a:t>
            </a:r>
            <a:r>
              <a:rPr lang="en-US" altLang="bn" b="1" dirty="0">
                <a:solidFill>
                  <a:schemeClr val="tx2"/>
                </a:solidFill>
              </a:rPr>
              <a:t> </a:t>
            </a:r>
            <a:r>
              <a:rPr lang="en-US" altLang="bn" b="1" dirty="0" err="1">
                <a:solidFill>
                  <a:schemeClr val="tx2"/>
                </a:solidFill>
              </a:rPr>
              <a:t>Bhattacharjee</a:t>
            </a:r>
            <a:endParaRPr b="1" i="1" dirty="0">
              <a:solidFill>
                <a:schemeClr val="tx2"/>
              </a:solidFill>
            </a:endParaRPr>
          </a:p>
          <a:p>
            <a:pPr marL="585470" indent="-514350">
              <a:lnSpc>
                <a:spcPct val="100000"/>
              </a:lnSpc>
              <a:spcBef>
                <a:spcPts val="10"/>
              </a:spcBef>
              <a:buFont typeface="+mj-lt"/>
              <a:buAutoNum type="arabicPeriod"/>
            </a:pPr>
            <a:endParaRPr sz="2650" dirty="0"/>
          </a:p>
          <a:p>
            <a:pPr marL="312420" indent="-229235">
              <a:lnSpc>
                <a:spcPct val="100000"/>
              </a:lnSpc>
              <a:spcBef>
                <a:spcPts val="5"/>
              </a:spcBef>
              <a:buAutoNum type="arabicPeriod"/>
              <a:tabLst>
                <a:tab pos="313055" algn="l"/>
              </a:tabLst>
            </a:pPr>
            <a:r>
              <a:rPr dirty="0"/>
              <a:t>Name of brand /</a:t>
            </a:r>
            <a:r>
              <a:rPr spc="-10" dirty="0"/>
              <a:t> </a:t>
            </a:r>
            <a:r>
              <a:rPr spc="-5" dirty="0"/>
              <a:t>company</a:t>
            </a:r>
            <a:r>
              <a:rPr lang="en-GB" spc="-5" dirty="0"/>
              <a:t> : </a:t>
            </a:r>
            <a:r>
              <a:rPr lang="en-GB" b="1" i="1" spc="-5" dirty="0">
                <a:solidFill>
                  <a:srgbClr val="002060"/>
                </a:solidFill>
              </a:rPr>
              <a:t>NARTURE [ONLINE NURSERY] </a:t>
            </a:r>
            <a:endParaRPr b="1" i="1" spc="-5" dirty="0">
              <a:solidFill>
                <a:srgbClr val="002060"/>
              </a:solidFill>
            </a:endParaRPr>
          </a:p>
          <a:p>
            <a:pPr marL="71120">
              <a:lnSpc>
                <a:spcPct val="100000"/>
              </a:lnSpc>
              <a:spcBef>
                <a:spcPts val="10"/>
              </a:spcBef>
              <a:buFont typeface="Open Sans"/>
              <a:buAutoNum type="arabicPeriod"/>
            </a:pPr>
            <a:endParaRPr sz="2650"/>
          </a:p>
          <a:p>
            <a:pPr marL="312420" indent="-229235">
              <a:lnSpc>
                <a:spcPct val="100000"/>
              </a:lnSpc>
              <a:buAutoNum type="arabicPeriod"/>
              <a:tabLst>
                <a:tab pos="313055" algn="l"/>
              </a:tabLst>
            </a:pPr>
            <a:r>
              <a:rPr spc="-5" dirty="0"/>
              <a:t>URL </a:t>
            </a:r>
            <a:r>
              <a:rPr dirty="0"/>
              <a:t>of </a:t>
            </a:r>
            <a:r>
              <a:rPr spc="-5" dirty="0"/>
              <a:t>company </a:t>
            </a:r>
            <a:r>
              <a:rPr dirty="0"/>
              <a:t>profile on </a:t>
            </a:r>
            <a:r>
              <a:rPr spc="-5" dirty="0"/>
              <a:t>social media/URL </a:t>
            </a:r>
            <a:r>
              <a:rPr dirty="0"/>
              <a:t>of </a:t>
            </a:r>
            <a:r>
              <a:rPr spc="-5" dirty="0"/>
              <a:t>company </a:t>
            </a:r>
            <a:r>
              <a:rPr dirty="0"/>
              <a:t>profile on</a:t>
            </a:r>
            <a:r>
              <a:rPr spc="-60" dirty="0"/>
              <a:t> </a:t>
            </a:r>
            <a:r>
              <a:rPr dirty="0"/>
              <a:t>Genie</a:t>
            </a:r>
          </a:p>
          <a:p>
            <a:pPr marL="414020" indent="-342900">
              <a:lnSpc>
                <a:spcPct val="100000"/>
              </a:lnSpc>
              <a:spcBef>
                <a:spcPts val="10"/>
              </a:spcBef>
            </a:pPr>
            <a:r>
              <a:rPr lang="en-US" sz="1800" dirty="0">
                <a:hlinkClick r:id="rId3"/>
              </a:rPr>
              <a:t>https://www.facebook.com/Narture.online -</a:t>
            </a:r>
            <a:r>
              <a:rPr lang="en-US" sz="1800" dirty="0" err="1">
                <a:hlinkClick r:id="rId3"/>
              </a:rPr>
              <a:t>Nursery.Association</a:t>
            </a:r>
            <a:r>
              <a:rPr lang="en-US" sz="1800" dirty="0">
                <a:hlinkClick r:id="rId3"/>
              </a:rPr>
              <a:t>/</a:t>
            </a:r>
            <a:endParaRPr sz="1800" dirty="0"/>
          </a:p>
          <a:p>
            <a:pPr marL="312420" indent="-229235">
              <a:lnSpc>
                <a:spcPct val="100000"/>
              </a:lnSpc>
              <a:tabLst>
                <a:tab pos="313055" algn="l"/>
              </a:tabLst>
            </a:pPr>
            <a:r>
              <a:rPr lang="en-US" dirty="0"/>
              <a:t>&gt;&gt;</a:t>
            </a:r>
            <a:r>
              <a:t>Business </a:t>
            </a:r>
            <a:r>
              <a:rPr dirty="0"/>
              <a:t>Idea ( give a brief </a:t>
            </a:r>
            <a:r>
              <a:t>description</a:t>
            </a:r>
            <a:r>
              <a:rPr spc="-20"/>
              <a:t> </a:t>
            </a:r>
            <a:r>
              <a:t>)</a:t>
            </a:r>
            <a:endParaRPr lang="en-US" dirty="0"/>
          </a:p>
          <a:p>
            <a:pPr algn="l">
              <a:buClr>
                <a:srgbClr val="FF0000"/>
              </a:buClr>
              <a:buFont typeface="Arial" pitchFamily="34" charset="0"/>
              <a:buChar char="•"/>
            </a:pPr>
            <a:r>
              <a:rPr lang="en-US" b="1" dirty="0">
                <a:solidFill>
                  <a:schemeClr val="tx2">
                    <a:lumMod val="50000"/>
                  </a:schemeClr>
                </a:solidFill>
              </a:rPr>
              <a:t>We would setup a online store where people who need flowers for any   occasions .</a:t>
            </a:r>
          </a:p>
          <a:p>
            <a:pPr algn="l"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chemeClr val="tx2">
                    <a:lumMod val="50000"/>
                  </a:schemeClr>
                </a:solidFill>
              </a:rPr>
              <a:t>This website will initially contain Flower Bouquets and roses.</a:t>
            </a:r>
          </a:p>
          <a:p>
            <a:pPr algn="l"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chemeClr val="tx2">
                    <a:lumMod val="50000"/>
                  </a:schemeClr>
                </a:solidFill>
              </a:rPr>
              <a:t>We will be adding items </a:t>
            </a:r>
            <a:r>
              <a:rPr lang="en-US" b="1" dirty="0" err="1">
                <a:solidFill>
                  <a:schemeClr val="tx2">
                    <a:lumMod val="50000"/>
                  </a:schemeClr>
                </a:solidFill>
              </a:rPr>
              <a:t>accordingto</a:t>
            </a:r>
            <a:r>
              <a:rPr lang="en-US" b="1" dirty="0">
                <a:solidFill>
                  <a:schemeClr val="tx2">
                    <a:lumMod val="50000"/>
                  </a:schemeClr>
                </a:solidFill>
              </a:rPr>
              <a:t> customer’s need .</a:t>
            </a:r>
          </a:p>
          <a:p>
            <a:pPr algn="l"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chemeClr val="tx2">
                    <a:lumMod val="50000"/>
                  </a:schemeClr>
                </a:solidFill>
              </a:rPr>
              <a:t>Our main target customers will be for those who need flowers but can’t get easy access</a:t>
            </a:r>
          </a:p>
          <a:p>
            <a:pPr marL="312420" indent="-229235">
              <a:lnSpc>
                <a:spcPct val="100000"/>
              </a:lnSpc>
              <a:buAutoNum type="arabicPeriod"/>
              <a:tabLst>
                <a:tab pos="313055" algn="l"/>
              </a:tabLst>
            </a:pPr>
            <a:endParaRPr lang="en-US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26085" indent="-342900">
              <a:lnSpc>
                <a:spcPct val="100000"/>
              </a:lnSpc>
              <a:buFont typeface="+mj-lt"/>
              <a:buAutoNum type="arabicPeriod"/>
              <a:tabLst>
                <a:tab pos="313055" algn="l"/>
              </a:tabLst>
            </a:pPr>
            <a:endParaRPr dirty="0"/>
          </a:p>
          <a:p>
            <a:pPr marL="585470" indent="-514350">
              <a:lnSpc>
                <a:spcPct val="100000"/>
              </a:lnSpc>
              <a:spcBef>
                <a:spcPts val="10"/>
              </a:spcBef>
              <a:buFont typeface="+mj-lt"/>
              <a:buAutoNum type="arabicPeriod"/>
            </a:pPr>
            <a:endParaRPr sz="2650" dirty="0">
              <a:latin typeface="+mj-lt"/>
            </a:endParaRPr>
          </a:p>
          <a:p>
            <a:pPr marL="312420" indent="-229235">
              <a:lnSpc>
                <a:spcPct val="100000"/>
              </a:lnSpc>
              <a:spcBef>
                <a:spcPts val="5"/>
              </a:spcBef>
              <a:tabLst>
                <a:tab pos="313055" algn="l"/>
              </a:tabLst>
            </a:pPr>
            <a:endParaRPr dirty="0"/>
          </a:p>
        </p:txBody>
      </p:sp>
      <p:sp>
        <p:nvSpPr>
          <p:cNvPr id="9" name="object 9"/>
          <p:cNvSpPr txBox="1"/>
          <p:nvPr/>
        </p:nvSpPr>
        <p:spPr>
          <a:xfrm>
            <a:off x="806450" y="6489700"/>
            <a:ext cx="2616200" cy="36830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59690" rIns="0" bIns="0" rtlCol="0">
            <a:spAutoFit/>
          </a:bodyPr>
          <a:lstStyle/>
          <a:p>
            <a:pPr marL="563245">
              <a:lnSpc>
                <a:spcPct val="100000"/>
              </a:lnSpc>
              <a:spcBef>
                <a:spcPts val="470"/>
              </a:spcBef>
            </a:pPr>
            <a:r>
              <a:rPr sz="1400" dirty="0">
                <a:latin typeface="Open Sans"/>
                <a:cs typeface="Open Sans"/>
              </a:rPr>
              <a:t>Close </a:t>
            </a:r>
            <a:r>
              <a:rPr sz="1400" spc="-5" dirty="0">
                <a:latin typeface="Open Sans"/>
                <a:cs typeface="Open Sans"/>
              </a:rPr>
              <a:t>to the</a:t>
            </a:r>
            <a:r>
              <a:rPr sz="1400" spc="-15" dirty="0">
                <a:latin typeface="Open Sans"/>
                <a:cs typeface="Open Sans"/>
              </a:rPr>
              <a:t> </a:t>
            </a:r>
            <a:r>
              <a:rPr sz="1400" dirty="0">
                <a:latin typeface="Open Sans"/>
                <a:cs typeface="Open Sans"/>
              </a:rPr>
              <a:t>heart</a:t>
            </a:r>
            <a:endParaRPr sz="1400">
              <a:latin typeface="Open Sans"/>
              <a:cs typeface="Open San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06450" y="7556500"/>
            <a:ext cx="2616200" cy="36830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45085" rIns="0" bIns="0" rtlCol="0">
            <a:spAutoFit/>
          </a:bodyPr>
          <a:lstStyle/>
          <a:p>
            <a:pPr marL="502284">
              <a:lnSpc>
                <a:spcPct val="100000"/>
              </a:lnSpc>
              <a:spcBef>
                <a:spcPts val="355"/>
              </a:spcBef>
            </a:pPr>
            <a:r>
              <a:rPr sz="1400" spc="-5" dirty="0">
                <a:latin typeface="Open Sans"/>
                <a:cs typeface="Open Sans"/>
              </a:rPr>
              <a:t>Traditional</a:t>
            </a:r>
            <a:r>
              <a:rPr sz="1400" spc="-15" dirty="0">
                <a:latin typeface="Open Sans"/>
                <a:cs typeface="Open Sans"/>
              </a:rPr>
              <a:t> </a:t>
            </a:r>
            <a:r>
              <a:rPr sz="1400" dirty="0">
                <a:latin typeface="Open Sans"/>
                <a:cs typeface="Open Sans"/>
              </a:rPr>
              <a:t>Business</a:t>
            </a:r>
            <a:endParaRPr sz="1400">
              <a:latin typeface="Open Sans"/>
              <a:cs typeface="Open San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06450" y="7023100"/>
            <a:ext cx="2616200" cy="36830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59054" rIns="0" bIns="0" rtlCol="0">
            <a:spAutoFit/>
          </a:bodyPr>
          <a:lstStyle/>
          <a:p>
            <a:pPr marL="235585">
              <a:lnSpc>
                <a:spcPct val="100000"/>
              </a:lnSpc>
              <a:spcBef>
                <a:spcPts val="464"/>
              </a:spcBef>
            </a:pPr>
            <a:r>
              <a:rPr sz="1400" dirty="0">
                <a:latin typeface="Open Sans"/>
                <a:cs typeface="Open Sans"/>
              </a:rPr>
              <a:t>Changes in </a:t>
            </a:r>
            <a:r>
              <a:rPr sz="1400" spc="-5" dirty="0">
                <a:latin typeface="Open Sans"/>
                <a:cs typeface="Open Sans"/>
              </a:rPr>
              <a:t>the</a:t>
            </a:r>
            <a:r>
              <a:rPr sz="1400" spc="-40" dirty="0">
                <a:latin typeface="Open Sans"/>
                <a:cs typeface="Open Sans"/>
              </a:rPr>
              <a:t> </a:t>
            </a:r>
            <a:r>
              <a:rPr sz="1400" spc="-5" dirty="0">
                <a:latin typeface="Open Sans"/>
                <a:cs typeface="Open Sans"/>
              </a:rPr>
              <a:t>Ecosystem</a:t>
            </a:r>
            <a:endParaRPr sz="1400">
              <a:latin typeface="Open Sans"/>
              <a:cs typeface="Open San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06450" y="8166100"/>
            <a:ext cx="2616200" cy="36830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57150" rIns="0" bIns="0" rtlCol="0">
            <a:spAutoFit/>
          </a:bodyPr>
          <a:lstStyle/>
          <a:p>
            <a:pPr marL="665480">
              <a:lnSpc>
                <a:spcPct val="100000"/>
              </a:lnSpc>
              <a:spcBef>
                <a:spcPts val="450"/>
              </a:spcBef>
            </a:pPr>
            <a:r>
              <a:rPr sz="1400" dirty="0">
                <a:latin typeface="Open Sans"/>
                <a:cs typeface="Open Sans"/>
              </a:rPr>
              <a:t>Clone of </a:t>
            </a:r>
            <a:r>
              <a:rPr sz="1400" spc="-5" dirty="0">
                <a:latin typeface="Open Sans"/>
                <a:cs typeface="Open Sans"/>
              </a:rPr>
              <a:t>an</a:t>
            </a:r>
            <a:r>
              <a:rPr sz="1400" spc="-25" dirty="0">
                <a:latin typeface="Open Sans"/>
                <a:cs typeface="Open Sans"/>
              </a:rPr>
              <a:t> </a:t>
            </a:r>
            <a:r>
              <a:rPr sz="1400" dirty="0">
                <a:latin typeface="Open Sans"/>
                <a:cs typeface="Open Sans"/>
              </a:rPr>
              <a:t>Idea</a:t>
            </a:r>
            <a:endParaRPr sz="1400">
              <a:latin typeface="Open Sans"/>
              <a:cs typeface="Open San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06450" y="8775700"/>
            <a:ext cx="2616200" cy="36830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55880" rIns="0" bIns="0" rtlCol="0">
            <a:spAutoFit/>
          </a:bodyPr>
          <a:lstStyle/>
          <a:p>
            <a:pPr marL="228600">
              <a:lnSpc>
                <a:spcPct val="100000"/>
              </a:lnSpc>
              <a:spcBef>
                <a:spcPts val="440"/>
              </a:spcBef>
            </a:pPr>
            <a:r>
              <a:rPr sz="1400" spc="-5" dirty="0">
                <a:latin typeface="Open Sans"/>
                <a:cs typeface="Open Sans"/>
              </a:rPr>
              <a:t>Personal training and</a:t>
            </a:r>
            <a:r>
              <a:rPr sz="1400" spc="-35" dirty="0">
                <a:latin typeface="Open Sans"/>
                <a:cs typeface="Open Sans"/>
              </a:rPr>
              <a:t> </a:t>
            </a:r>
            <a:r>
              <a:rPr sz="1400" spc="-5" dirty="0">
                <a:latin typeface="Open Sans"/>
                <a:cs typeface="Open Sans"/>
              </a:rPr>
              <a:t>skills</a:t>
            </a:r>
            <a:endParaRPr sz="1400">
              <a:latin typeface="Open Sans"/>
              <a:cs typeface="Open San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4311650" y="6413500"/>
            <a:ext cx="560070" cy="360680"/>
          </a:xfrm>
          <a:custGeom>
            <a:avLst/>
            <a:gdLst/>
            <a:ahLst/>
            <a:cxnLst/>
            <a:rect l="l" t="t" r="r" b="b"/>
            <a:pathLst>
              <a:path w="560070" h="360679">
                <a:moveTo>
                  <a:pt x="0" y="360578"/>
                </a:moveTo>
                <a:lnTo>
                  <a:pt x="559523" y="360578"/>
                </a:lnTo>
                <a:lnTo>
                  <a:pt x="559523" y="0"/>
                </a:lnTo>
                <a:lnTo>
                  <a:pt x="0" y="0"/>
                </a:lnTo>
                <a:lnTo>
                  <a:pt x="0" y="360578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r>
              <a:rPr lang="en-GB" sz="2400" b="1" dirty="0">
                <a:solidFill>
                  <a:srgbClr val="003300"/>
                </a:solidFill>
              </a:rPr>
              <a:t>   Y</a:t>
            </a:r>
            <a:endParaRPr sz="2400" b="1" dirty="0">
              <a:solidFill>
                <a:srgbClr val="003300"/>
              </a:solidFill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4311650" y="6946900"/>
            <a:ext cx="560070" cy="360680"/>
          </a:xfrm>
          <a:custGeom>
            <a:avLst/>
            <a:gdLst/>
            <a:ahLst/>
            <a:cxnLst/>
            <a:rect l="l" t="t" r="r" b="b"/>
            <a:pathLst>
              <a:path w="560070" h="360679">
                <a:moveTo>
                  <a:pt x="0" y="360578"/>
                </a:moveTo>
                <a:lnTo>
                  <a:pt x="559523" y="360578"/>
                </a:lnTo>
                <a:lnTo>
                  <a:pt x="559523" y="0"/>
                </a:lnTo>
                <a:lnTo>
                  <a:pt x="0" y="0"/>
                </a:lnTo>
                <a:lnTo>
                  <a:pt x="0" y="360578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r>
              <a:rPr lang="en-GB" sz="2400" b="1" dirty="0">
                <a:solidFill>
                  <a:srgbClr val="003300"/>
                </a:solidFill>
              </a:rPr>
              <a:t>   Y</a:t>
            </a:r>
            <a:endParaRPr sz="2400" b="1" dirty="0">
              <a:solidFill>
                <a:srgbClr val="003300"/>
              </a:solidFill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4311650" y="7556500"/>
            <a:ext cx="560070" cy="457200"/>
          </a:xfrm>
          <a:custGeom>
            <a:avLst/>
            <a:gdLst/>
            <a:ahLst/>
            <a:cxnLst/>
            <a:rect l="l" t="t" r="r" b="b"/>
            <a:pathLst>
              <a:path w="560070" h="360679">
                <a:moveTo>
                  <a:pt x="0" y="360578"/>
                </a:moveTo>
                <a:lnTo>
                  <a:pt x="559523" y="360578"/>
                </a:lnTo>
                <a:lnTo>
                  <a:pt x="559523" y="0"/>
                </a:lnTo>
                <a:lnTo>
                  <a:pt x="0" y="0"/>
                </a:lnTo>
                <a:lnTo>
                  <a:pt x="0" y="360578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r>
              <a:rPr lang="en-GB" sz="2400" b="1" dirty="0">
                <a:solidFill>
                  <a:srgbClr val="003300"/>
                </a:solidFill>
              </a:rPr>
              <a:t>   Y</a:t>
            </a:r>
            <a:endParaRPr sz="2400" b="1" dirty="0">
              <a:solidFill>
                <a:srgbClr val="003300"/>
              </a:solidFill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4311650" y="8166100"/>
            <a:ext cx="560070" cy="360680"/>
          </a:xfrm>
          <a:custGeom>
            <a:avLst/>
            <a:gdLst/>
            <a:ahLst/>
            <a:cxnLst/>
            <a:rect l="l" t="t" r="r" b="b"/>
            <a:pathLst>
              <a:path w="560070" h="360679">
                <a:moveTo>
                  <a:pt x="0" y="360578"/>
                </a:moveTo>
                <a:lnTo>
                  <a:pt x="559523" y="360578"/>
                </a:lnTo>
                <a:lnTo>
                  <a:pt x="559523" y="0"/>
                </a:lnTo>
                <a:lnTo>
                  <a:pt x="0" y="0"/>
                </a:lnTo>
                <a:lnTo>
                  <a:pt x="0" y="360578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r>
              <a:rPr lang="en-GB" sz="2000" b="1" dirty="0">
                <a:solidFill>
                  <a:srgbClr val="FF0000"/>
                </a:solidFill>
              </a:rPr>
              <a:t>   N</a:t>
            </a:r>
            <a:endParaRPr sz="2000" b="1" dirty="0">
              <a:solidFill>
                <a:srgbClr val="FF0000"/>
              </a:solidFill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4311650" y="8775700"/>
            <a:ext cx="560070" cy="360680"/>
          </a:xfrm>
          <a:custGeom>
            <a:avLst/>
            <a:gdLst/>
            <a:ahLst/>
            <a:cxnLst/>
            <a:rect l="l" t="t" r="r" b="b"/>
            <a:pathLst>
              <a:path w="560070" h="360679">
                <a:moveTo>
                  <a:pt x="0" y="360578"/>
                </a:moveTo>
                <a:lnTo>
                  <a:pt x="559523" y="360578"/>
                </a:lnTo>
                <a:lnTo>
                  <a:pt x="559523" y="0"/>
                </a:lnTo>
                <a:lnTo>
                  <a:pt x="0" y="0"/>
                </a:lnTo>
                <a:lnTo>
                  <a:pt x="0" y="360578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r>
              <a:rPr lang="en-GB" sz="2400" b="1" dirty="0">
                <a:solidFill>
                  <a:srgbClr val="003300"/>
                </a:solidFill>
              </a:rPr>
              <a:t>  Y</a:t>
            </a:r>
            <a:endParaRPr sz="2400" b="1" dirty="0">
              <a:solidFill>
                <a:srgbClr val="003300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00100" y="9894862"/>
            <a:ext cx="19621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400" spc="-30" dirty="0">
                <a:solidFill>
                  <a:srgbClr val="FFFFFF"/>
                </a:solidFill>
                <a:latin typeface="Palatino Linotype"/>
                <a:cs typeface="Palatino Linotype"/>
              </a:rPr>
              <a:t>8</a:t>
            </a:r>
            <a:endParaRPr sz="1400" dirty="0">
              <a:latin typeface="Palatino Linotype"/>
              <a:cs typeface="Palatino Linotyp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235400" y="9834392"/>
            <a:ext cx="109410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100" spc="-5" dirty="0">
                <a:solidFill>
                  <a:srgbClr val="F68822"/>
                </a:solidFill>
                <a:latin typeface="Open Sans"/>
                <a:cs typeface="Open Sans"/>
              </a:rPr>
              <a:t>Practice</a:t>
            </a:r>
            <a:r>
              <a:rPr sz="1100" spc="-75" dirty="0">
                <a:solidFill>
                  <a:srgbClr val="F68822"/>
                </a:solidFill>
                <a:latin typeface="Open Sans"/>
                <a:cs typeface="Open Sans"/>
              </a:rPr>
              <a:t> </a:t>
            </a:r>
            <a:r>
              <a:rPr sz="1100" spc="-5" dirty="0">
                <a:solidFill>
                  <a:srgbClr val="F68822"/>
                </a:solidFill>
                <a:latin typeface="Open Sans"/>
                <a:cs typeface="Open Sans"/>
              </a:rPr>
              <a:t>Venture  </a:t>
            </a:r>
            <a:r>
              <a:rPr sz="1100" dirty="0">
                <a:solidFill>
                  <a:srgbClr val="F68822"/>
                </a:solidFill>
                <a:latin typeface="Open Sans"/>
                <a:cs typeface="Open Sans"/>
              </a:rPr>
              <a:t>Diary</a:t>
            </a:r>
            <a:r>
              <a:rPr sz="1100" spc="-85" dirty="0">
                <a:solidFill>
                  <a:srgbClr val="F68822"/>
                </a:solidFill>
                <a:latin typeface="Open Sans"/>
                <a:cs typeface="Open Sans"/>
              </a:rPr>
              <a:t> </a:t>
            </a:r>
            <a:r>
              <a:rPr sz="1100" dirty="0">
                <a:solidFill>
                  <a:srgbClr val="F68822"/>
                </a:solidFill>
                <a:latin typeface="Open Sans"/>
                <a:cs typeface="Open Sans"/>
              </a:rPr>
              <a:t>2019-2020</a:t>
            </a:r>
            <a:endParaRPr sz="1100">
              <a:latin typeface="Open Sans"/>
              <a:cs typeface="Open San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02050" y="9886253"/>
            <a:ext cx="0" cy="266700"/>
          </a:xfrm>
          <a:custGeom>
            <a:avLst/>
            <a:gdLst/>
            <a:ahLst/>
            <a:cxnLst/>
            <a:rect l="l" t="t" r="r" b="b"/>
            <a:pathLst>
              <a:path h="266700">
                <a:moveTo>
                  <a:pt x="0" y="0"/>
                </a:moveTo>
                <a:lnTo>
                  <a:pt x="0" y="266699"/>
                </a:lnTo>
              </a:path>
            </a:pathLst>
          </a:custGeom>
          <a:ln w="12700">
            <a:solidFill>
              <a:srgbClr val="F6872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0"/>
            <a:ext cx="7556500" cy="10693400"/>
          </a:xfrm>
          <a:custGeom>
            <a:avLst/>
            <a:gdLst/>
            <a:ahLst/>
            <a:cxnLst/>
            <a:rect l="l" t="t" r="r" b="b"/>
            <a:pathLst>
              <a:path w="6645909" h="9777730">
                <a:moveTo>
                  <a:pt x="0" y="9777603"/>
                </a:moveTo>
                <a:lnTo>
                  <a:pt x="6645605" y="9777603"/>
                </a:lnTo>
                <a:lnTo>
                  <a:pt x="6645605" y="0"/>
                </a:lnTo>
                <a:lnTo>
                  <a:pt x="0" y="0"/>
                </a:lnTo>
                <a:lnTo>
                  <a:pt x="0" y="9777603"/>
                </a:lnTo>
                <a:close/>
              </a:path>
            </a:pathLst>
          </a:custGeom>
          <a:ln w="25400">
            <a:solidFill>
              <a:srgbClr val="F6872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568450" y="165100"/>
            <a:ext cx="4622800" cy="1108710"/>
          </a:xfrm>
          <a:prstGeom prst="rect">
            <a:avLst/>
          </a:prstGeom>
          <a:ln w="25400">
            <a:solidFill>
              <a:srgbClr val="050303"/>
            </a:solidFill>
          </a:ln>
        </p:spPr>
        <p:txBody>
          <a:bodyPr vert="horz" wrap="square" lIns="0" tIns="36194" rIns="0" bIns="0" rtlCol="0">
            <a:spAutoFit/>
          </a:bodyPr>
          <a:lstStyle/>
          <a:p>
            <a:pPr marL="1647189" marR="205740" indent="-1401445">
              <a:lnSpc>
                <a:spcPct val="100000"/>
              </a:lnSpc>
              <a:spcBef>
                <a:spcPts val="284"/>
              </a:spcBef>
            </a:pPr>
            <a:r>
              <a:rPr sz="3000" u="none" spc="-5" dirty="0"/>
              <a:t>The </a:t>
            </a:r>
            <a:r>
              <a:rPr sz="3000" u="none" dirty="0"/>
              <a:t>Value</a:t>
            </a:r>
            <a:r>
              <a:rPr sz="3000" u="none" spc="-90" dirty="0"/>
              <a:t> </a:t>
            </a:r>
            <a:r>
              <a:rPr sz="3000" u="none" dirty="0"/>
              <a:t>Proposition  </a:t>
            </a:r>
            <a:r>
              <a:rPr sz="3000" u="none" spc="-5" dirty="0"/>
              <a:t>Canvas</a:t>
            </a:r>
            <a:endParaRPr sz="3000" dirty="0"/>
          </a:p>
        </p:txBody>
      </p:sp>
      <p:sp>
        <p:nvSpPr>
          <p:cNvPr id="10" name="object 8"/>
          <p:cNvSpPr/>
          <p:nvPr/>
        </p:nvSpPr>
        <p:spPr>
          <a:xfrm>
            <a:off x="273050" y="1384300"/>
            <a:ext cx="7559992" cy="2667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Rectangle 10"/>
          <p:cNvSpPr/>
          <p:nvPr/>
        </p:nvSpPr>
        <p:spPr>
          <a:xfrm>
            <a:off x="806450" y="3746500"/>
            <a:ext cx="6400800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/>
            <a:r>
              <a:rPr lang="en-IN" dirty="0"/>
              <a:t>		                                 </a:t>
            </a:r>
          </a:p>
          <a:p>
            <a:pPr marL="285750" indent="-285750"/>
            <a:r>
              <a:rPr lang="en-IN" dirty="0"/>
              <a:t>				 </a:t>
            </a:r>
            <a:r>
              <a:rPr lang="en-IN" b="1" u="sng" dirty="0"/>
              <a:t>Gains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Try to freshen up those </a:t>
            </a:r>
            <a:r>
              <a:rPr lang="en-IN" dirty="0" err="1"/>
              <a:t>beautifull</a:t>
            </a:r>
            <a:r>
              <a:rPr lang="en-IN" dirty="0"/>
              <a:t> moments.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Provide fresh Bouquet that take  less time to prepare, hence provide large number of customers.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Social media handles and our customers would spread the word about our set up.</a:t>
            </a:r>
          </a:p>
          <a:p>
            <a:pPr algn="ctr"/>
            <a:endParaRPr lang="en-IN" b="1" u="sng" dirty="0"/>
          </a:p>
          <a:p>
            <a:pPr algn="ctr"/>
            <a:r>
              <a:rPr lang="en-IN" b="1" u="sng" dirty="0"/>
              <a:t>Pains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We cannot be sure that everyone would like the flowers we sell.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And while increasing the no. of Bouquet we shall take time.</a:t>
            </a:r>
          </a:p>
          <a:p>
            <a:pPr algn="ctr"/>
            <a:endParaRPr lang="en-IN" b="1" u="sng" dirty="0"/>
          </a:p>
          <a:p>
            <a:pPr algn="ctr"/>
            <a:r>
              <a:rPr lang="en-IN" b="1" u="sng" dirty="0"/>
              <a:t>Solution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Once we settle down with our idea, we can hire someone to keep the stall open at the local market.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To decide what more we can sell, we can give our customers free samples to try from time to time.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00100" y="9894862"/>
            <a:ext cx="19621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30" dirty="0">
                <a:solidFill>
                  <a:srgbClr val="FFFFFF"/>
                </a:solidFill>
                <a:latin typeface="Palatino Linotype"/>
                <a:cs typeface="Palatino Linotype"/>
              </a:rPr>
              <a:t>16</a:t>
            </a:r>
            <a:endParaRPr sz="1400">
              <a:latin typeface="Palatino Linotype"/>
              <a:cs typeface="Palatino Linotyp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235400" y="9834392"/>
            <a:ext cx="109410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100" spc="-5" dirty="0">
                <a:solidFill>
                  <a:srgbClr val="F68822"/>
                </a:solidFill>
                <a:latin typeface="Open Sans"/>
                <a:cs typeface="Open Sans"/>
              </a:rPr>
              <a:t>Practice</a:t>
            </a:r>
            <a:r>
              <a:rPr sz="1100" spc="-75" dirty="0">
                <a:solidFill>
                  <a:srgbClr val="F68822"/>
                </a:solidFill>
                <a:latin typeface="Open Sans"/>
                <a:cs typeface="Open Sans"/>
              </a:rPr>
              <a:t> </a:t>
            </a:r>
            <a:r>
              <a:rPr sz="1100" spc="-5" dirty="0">
                <a:solidFill>
                  <a:srgbClr val="F68822"/>
                </a:solidFill>
                <a:latin typeface="Open Sans"/>
                <a:cs typeface="Open Sans"/>
              </a:rPr>
              <a:t>Venture  </a:t>
            </a:r>
            <a:r>
              <a:rPr sz="1100" dirty="0">
                <a:solidFill>
                  <a:srgbClr val="F68822"/>
                </a:solidFill>
                <a:latin typeface="Open Sans"/>
                <a:cs typeface="Open Sans"/>
              </a:rPr>
              <a:t>Diary</a:t>
            </a:r>
            <a:r>
              <a:rPr sz="1100" spc="-85" dirty="0">
                <a:solidFill>
                  <a:srgbClr val="F68822"/>
                </a:solidFill>
                <a:latin typeface="Open Sans"/>
                <a:cs typeface="Open Sans"/>
              </a:rPr>
              <a:t> </a:t>
            </a:r>
            <a:r>
              <a:rPr sz="1100" dirty="0">
                <a:solidFill>
                  <a:srgbClr val="F68822"/>
                </a:solidFill>
                <a:latin typeface="Open Sans"/>
                <a:cs typeface="Open Sans"/>
              </a:rPr>
              <a:t>2019-2020</a:t>
            </a:r>
            <a:endParaRPr sz="1100">
              <a:latin typeface="Open Sans"/>
              <a:cs typeface="Open San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02050" y="9886253"/>
            <a:ext cx="0" cy="266700"/>
          </a:xfrm>
          <a:custGeom>
            <a:avLst/>
            <a:gdLst/>
            <a:ahLst/>
            <a:cxnLst/>
            <a:rect l="l" t="t" r="r" b="b"/>
            <a:pathLst>
              <a:path h="266700">
                <a:moveTo>
                  <a:pt x="0" y="0"/>
                </a:moveTo>
                <a:lnTo>
                  <a:pt x="0" y="266699"/>
                </a:lnTo>
              </a:path>
            </a:pathLst>
          </a:custGeom>
          <a:ln w="12700">
            <a:solidFill>
              <a:srgbClr val="F6872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255545" y="4294340"/>
            <a:ext cx="2971794" cy="14621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7348220" y="0"/>
          <a:ext cx="208280" cy="381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11" name="Picture 10" descr="Capture5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0450" y="774700"/>
            <a:ext cx="2715004" cy="762000"/>
          </a:xfrm>
          <a:prstGeom prst="rect">
            <a:avLst/>
          </a:prstGeom>
        </p:spPr>
      </p:pic>
      <p:pic>
        <p:nvPicPr>
          <p:cNvPr id="12" name="Picture 11" descr="Capture1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850" y="2374900"/>
            <a:ext cx="6487431" cy="4048690"/>
          </a:xfrm>
          <a:prstGeom prst="rect">
            <a:avLst/>
          </a:prstGeom>
        </p:spPr>
      </p:pic>
      <p:pic>
        <p:nvPicPr>
          <p:cNvPr id="13" name="Picture 12" descr="Capture2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849" y="6423590"/>
            <a:ext cx="6487431" cy="312463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850910" y="9844978"/>
            <a:ext cx="3252470" cy="374650"/>
          </a:xfrm>
          <a:custGeom>
            <a:avLst/>
            <a:gdLst/>
            <a:ahLst/>
            <a:cxnLst/>
            <a:rect l="l" t="t" r="r" b="b"/>
            <a:pathLst>
              <a:path w="3252470" h="374650">
                <a:moveTo>
                  <a:pt x="992746" y="0"/>
                </a:moveTo>
                <a:lnTo>
                  <a:pt x="0" y="374649"/>
                </a:lnTo>
                <a:lnTo>
                  <a:pt x="3251885" y="374649"/>
                </a:lnTo>
                <a:lnTo>
                  <a:pt x="3251885" y="9524"/>
                </a:lnTo>
                <a:lnTo>
                  <a:pt x="992746" y="9524"/>
                </a:lnTo>
                <a:lnTo>
                  <a:pt x="992746" y="0"/>
                </a:lnTo>
                <a:close/>
              </a:path>
              <a:path w="3252470" h="374650">
                <a:moveTo>
                  <a:pt x="3251885" y="0"/>
                </a:moveTo>
                <a:lnTo>
                  <a:pt x="992746" y="9524"/>
                </a:lnTo>
                <a:lnTo>
                  <a:pt x="3251885" y="9524"/>
                </a:lnTo>
                <a:lnTo>
                  <a:pt x="3251885" y="0"/>
                </a:lnTo>
                <a:close/>
              </a:path>
            </a:pathLst>
          </a:custGeom>
          <a:solidFill>
            <a:srgbClr val="BD242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57200" y="10030029"/>
            <a:ext cx="3907154" cy="189865"/>
          </a:xfrm>
          <a:custGeom>
            <a:avLst/>
            <a:gdLst/>
            <a:ahLst/>
            <a:cxnLst/>
            <a:rect l="l" t="t" r="r" b="b"/>
            <a:pathLst>
              <a:path w="3907154" h="189865">
                <a:moveTo>
                  <a:pt x="3906989" y="0"/>
                </a:moveTo>
                <a:lnTo>
                  <a:pt x="0" y="0"/>
                </a:lnTo>
                <a:lnTo>
                  <a:pt x="0" y="189598"/>
                </a:lnTo>
                <a:lnTo>
                  <a:pt x="3447745" y="189598"/>
                </a:lnTo>
                <a:lnTo>
                  <a:pt x="3906989" y="0"/>
                </a:lnTo>
                <a:close/>
              </a:path>
            </a:pathLst>
          </a:custGeom>
          <a:solidFill>
            <a:srgbClr val="F36A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57201" y="9844978"/>
            <a:ext cx="4406900" cy="185420"/>
          </a:xfrm>
          <a:custGeom>
            <a:avLst/>
            <a:gdLst/>
            <a:ahLst/>
            <a:cxnLst/>
            <a:rect l="l" t="t" r="r" b="b"/>
            <a:pathLst>
              <a:path w="4406900" h="185420">
                <a:moveTo>
                  <a:pt x="4406760" y="0"/>
                </a:moveTo>
                <a:lnTo>
                  <a:pt x="0" y="0"/>
                </a:lnTo>
                <a:lnTo>
                  <a:pt x="0" y="185051"/>
                </a:lnTo>
                <a:lnTo>
                  <a:pt x="3906989" y="185051"/>
                </a:lnTo>
                <a:lnTo>
                  <a:pt x="4406760" y="0"/>
                </a:lnTo>
                <a:close/>
              </a:path>
            </a:pathLst>
          </a:custGeom>
          <a:solidFill>
            <a:srgbClr val="F687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6651300" y="9894862"/>
            <a:ext cx="19621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30" dirty="0">
                <a:solidFill>
                  <a:srgbClr val="FFFFFF"/>
                </a:solidFill>
                <a:latin typeface="Palatino Linotype"/>
                <a:cs typeface="Palatino Linotype"/>
              </a:rPr>
              <a:t>17</a:t>
            </a:r>
            <a:endParaRPr sz="1400">
              <a:latin typeface="Palatino Linotype"/>
              <a:cs typeface="Palatino Linotype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269667" y="4294340"/>
            <a:ext cx="2971797" cy="14621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57200" y="457200"/>
            <a:ext cx="6645909" cy="9762490"/>
          </a:xfrm>
          <a:custGeom>
            <a:avLst/>
            <a:gdLst/>
            <a:ahLst/>
            <a:cxnLst/>
            <a:rect l="l" t="t" r="r" b="b"/>
            <a:pathLst>
              <a:path w="6645909" h="9762490">
                <a:moveTo>
                  <a:pt x="0" y="9762426"/>
                </a:moveTo>
                <a:lnTo>
                  <a:pt x="6645605" y="9762426"/>
                </a:lnTo>
                <a:lnTo>
                  <a:pt x="6645605" y="0"/>
                </a:lnTo>
                <a:lnTo>
                  <a:pt x="0" y="0"/>
                </a:lnTo>
                <a:lnTo>
                  <a:pt x="0" y="9762426"/>
                </a:lnTo>
                <a:close/>
              </a:path>
            </a:pathLst>
          </a:custGeom>
          <a:ln w="25400">
            <a:solidFill>
              <a:srgbClr val="F6872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257300" y="649071"/>
            <a:ext cx="5033010" cy="1152525"/>
          </a:xfrm>
          <a:prstGeom prst="rect">
            <a:avLst/>
          </a:prstGeom>
          <a:ln w="25400">
            <a:solidFill>
              <a:srgbClr val="050303"/>
            </a:solidFill>
          </a:ln>
        </p:spPr>
        <p:txBody>
          <a:bodyPr vert="horz" wrap="square" lIns="0" tIns="69215" rIns="0" bIns="0" rtlCol="0">
            <a:spAutoFit/>
          </a:bodyPr>
          <a:lstStyle/>
          <a:p>
            <a:pPr marL="1470660" marR="166370" indent="-1230630">
              <a:lnSpc>
                <a:spcPct val="100000"/>
              </a:lnSpc>
              <a:spcBef>
                <a:spcPts val="545"/>
              </a:spcBef>
            </a:pPr>
            <a:r>
              <a:rPr sz="3000" u="none" spc="-5" dirty="0"/>
              <a:t>Getting Your </a:t>
            </a:r>
            <a:r>
              <a:rPr sz="3000" u="none" dirty="0"/>
              <a:t>MVP</a:t>
            </a:r>
            <a:r>
              <a:rPr sz="3000" u="none" spc="-80" dirty="0"/>
              <a:t> </a:t>
            </a:r>
            <a:r>
              <a:rPr sz="3000" u="none" spc="-5" dirty="0"/>
              <a:t>Ready  </a:t>
            </a:r>
            <a:r>
              <a:rPr sz="3000" u="none" dirty="0"/>
              <a:t>&amp; </a:t>
            </a:r>
            <a:r>
              <a:rPr sz="3000" u="none" spc="-5" dirty="0"/>
              <a:t>Testing</a:t>
            </a:r>
            <a:r>
              <a:rPr sz="3000" u="none" spc="-15" dirty="0"/>
              <a:t> </a:t>
            </a:r>
            <a:r>
              <a:rPr sz="3000" u="none" spc="-5" dirty="0"/>
              <a:t>It</a:t>
            </a:r>
            <a:endParaRPr sz="3000"/>
          </a:p>
        </p:txBody>
      </p:sp>
      <p:sp>
        <p:nvSpPr>
          <p:cNvPr id="9" name="Rectangle 8"/>
          <p:cNvSpPr/>
          <p:nvPr/>
        </p:nvSpPr>
        <p:spPr>
          <a:xfrm>
            <a:off x="730250" y="1993900"/>
            <a:ext cx="6248400" cy="73866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GB" dirty="0"/>
          </a:p>
          <a:p>
            <a:endParaRPr lang="en-GB" u="sng" dirty="0"/>
          </a:p>
          <a:p>
            <a:r>
              <a:rPr lang="en-GB" b="1" u="sng" dirty="0">
                <a:solidFill>
                  <a:srgbClr val="660066"/>
                </a:solidFill>
                <a:latin typeface="Bahnschrift Light SemiCondensed" pitchFamily="34" charset="0"/>
              </a:rPr>
              <a:t>Contact Information </a:t>
            </a:r>
          </a:p>
          <a:p>
            <a:endParaRPr lang="en-GB" dirty="0"/>
          </a:p>
          <a:p>
            <a:pPr>
              <a:buFont typeface="Wingdings" pitchFamily="2" charset="2"/>
              <a:buChar char="ü"/>
            </a:pPr>
            <a:r>
              <a:rPr lang="en-GB" dirty="0"/>
              <a:t>  </a:t>
            </a:r>
            <a:r>
              <a:rPr lang="en-GB" b="1" dirty="0">
                <a:latin typeface="Constantia" pitchFamily="18" charset="0"/>
              </a:rPr>
              <a:t>Name</a:t>
            </a:r>
            <a:r>
              <a:rPr lang="en-GB" dirty="0"/>
              <a:t>            :  </a:t>
            </a:r>
            <a:r>
              <a:rPr lang="en-GB" dirty="0" err="1"/>
              <a:t>Anirban</a:t>
            </a:r>
            <a:r>
              <a:rPr lang="en-GB" dirty="0"/>
              <a:t> </a:t>
            </a:r>
            <a:r>
              <a:rPr lang="en-GB" dirty="0" err="1"/>
              <a:t>Singhaniya</a:t>
            </a:r>
            <a:endParaRPr lang="en-GB" dirty="0"/>
          </a:p>
          <a:p>
            <a:pPr>
              <a:buFont typeface="Wingdings" pitchFamily="2" charset="2"/>
              <a:buChar char="ü"/>
            </a:pPr>
            <a:r>
              <a:rPr lang="en-GB" dirty="0"/>
              <a:t>  </a:t>
            </a:r>
            <a:r>
              <a:rPr lang="en-GB" b="1" dirty="0">
                <a:latin typeface="Constantia" pitchFamily="18" charset="0"/>
              </a:rPr>
              <a:t>Age</a:t>
            </a:r>
            <a:r>
              <a:rPr lang="en-GB" dirty="0"/>
              <a:t>                :  34   </a:t>
            </a:r>
          </a:p>
          <a:p>
            <a:pPr>
              <a:buFont typeface="Wingdings" pitchFamily="2" charset="2"/>
              <a:buChar char="ü"/>
            </a:pPr>
            <a:r>
              <a:rPr lang="en-GB" dirty="0"/>
              <a:t>  </a:t>
            </a:r>
            <a:r>
              <a:rPr lang="en-GB" b="1" dirty="0">
                <a:latin typeface="Constantia" pitchFamily="18" charset="0"/>
              </a:rPr>
              <a:t>Email          </a:t>
            </a:r>
            <a:r>
              <a:rPr lang="en-GB" dirty="0"/>
              <a:t> :  anirbansinghaniya001@gmail.com </a:t>
            </a:r>
          </a:p>
          <a:p>
            <a:pPr>
              <a:buFont typeface="Wingdings" pitchFamily="2" charset="2"/>
              <a:buChar char="ü"/>
            </a:pPr>
            <a:r>
              <a:rPr lang="en-GB" dirty="0"/>
              <a:t>  </a:t>
            </a:r>
            <a:r>
              <a:rPr lang="en-GB" b="1" dirty="0">
                <a:latin typeface="Constantia" pitchFamily="18" charset="0"/>
              </a:rPr>
              <a:t>Phone no</a:t>
            </a:r>
            <a:r>
              <a:rPr lang="en-GB" dirty="0"/>
              <a:t>.  :  8013721303</a:t>
            </a:r>
          </a:p>
          <a:p>
            <a:pPr>
              <a:buFont typeface="Wingdings" pitchFamily="2" charset="2"/>
              <a:buChar char="ü"/>
            </a:pPr>
            <a:endParaRPr lang="en-GB" b="1" dirty="0">
              <a:solidFill>
                <a:srgbClr val="002060"/>
              </a:solidFill>
              <a:latin typeface="Bahnschrift Light SemiCondensed" pitchFamily="34" charset="0"/>
            </a:endParaRPr>
          </a:p>
          <a:p>
            <a:r>
              <a:rPr lang="en-GB" b="1" u="sng" dirty="0">
                <a:solidFill>
                  <a:srgbClr val="002060"/>
                </a:solidFill>
                <a:latin typeface="Bahnschrift Light SemiCondensed" pitchFamily="34" charset="0"/>
              </a:rPr>
              <a:t> </a:t>
            </a:r>
            <a:r>
              <a:rPr lang="en-GB" b="1" u="sng" dirty="0">
                <a:solidFill>
                  <a:srgbClr val="7030A0"/>
                </a:solidFill>
                <a:latin typeface="Bahnschrift Light SemiCondensed" pitchFamily="34" charset="0"/>
              </a:rPr>
              <a:t>Your Problem</a:t>
            </a:r>
            <a:r>
              <a:rPr lang="en-GB" b="1" dirty="0">
                <a:solidFill>
                  <a:srgbClr val="7030A0"/>
                </a:solidFill>
                <a:latin typeface="Bahnschrift Light SemiCondensed" pitchFamily="34" charset="0"/>
              </a:rPr>
              <a:t>  </a:t>
            </a:r>
          </a:p>
          <a:p>
            <a:r>
              <a:rPr lang="en-IN" b="1" dirty="0"/>
              <a:t>Problem 1 </a:t>
            </a:r>
          </a:p>
          <a:p>
            <a:r>
              <a:rPr lang="en-IN" dirty="0"/>
              <a:t>Flower should not be damaged while carrying it to deliver.</a:t>
            </a:r>
          </a:p>
          <a:p>
            <a:r>
              <a:rPr lang="en-IN" b="1" dirty="0"/>
              <a:t>Problem 2 </a:t>
            </a:r>
          </a:p>
          <a:p>
            <a:r>
              <a:rPr lang="en-IN" dirty="0"/>
              <a:t>Decorative part of the Bouquet should be bit more delicious.  </a:t>
            </a:r>
          </a:p>
          <a:p>
            <a:r>
              <a:rPr lang="en-IN" b="1" dirty="0"/>
              <a:t>Problem 3 </a:t>
            </a:r>
          </a:p>
          <a:p>
            <a:r>
              <a:rPr lang="en-IN" dirty="0"/>
              <a:t>Packaging should be bit more attractive and secure. </a:t>
            </a:r>
          </a:p>
          <a:p>
            <a:r>
              <a:rPr lang="en-GB" b="1" u="sng" dirty="0">
                <a:solidFill>
                  <a:srgbClr val="7030A0"/>
                </a:solidFill>
                <a:latin typeface="Bahnschrift Light SemiCondensed" pitchFamily="34" charset="0"/>
              </a:rPr>
              <a:t>Payment </a:t>
            </a:r>
          </a:p>
          <a:p>
            <a:r>
              <a:rPr lang="en-GB" dirty="0"/>
              <a:t> </a:t>
            </a:r>
          </a:p>
          <a:p>
            <a:r>
              <a:rPr lang="en-GB" b="1" dirty="0">
                <a:latin typeface="Bahnschrift Light SemiCondensed" pitchFamily="34" charset="0"/>
              </a:rPr>
              <a:t>Amount to pay     : </a:t>
            </a:r>
            <a:r>
              <a:rPr lang="en-GB" dirty="0">
                <a:latin typeface="Bahnschrift Light SemiCondensed" pitchFamily="34" charset="0"/>
              </a:rPr>
              <a:t>250/- per bouquet</a:t>
            </a:r>
            <a:r>
              <a:rPr lang="en-GB" dirty="0"/>
              <a:t> </a:t>
            </a:r>
          </a:p>
          <a:p>
            <a:endParaRPr lang="en-GB" sz="2400" dirty="0">
              <a:solidFill>
                <a:srgbClr val="C00000"/>
              </a:solidFill>
              <a:latin typeface="Broadway" pitchFamily="82" charset="0"/>
            </a:endParaRPr>
          </a:p>
          <a:p>
            <a:endParaRPr lang="en-GB" dirty="0"/>
          </a:p>
          <a:p>
            <a:r>
              <a:rPr lang="en-GB" b="1" u="sng" dirty="0">
                <a:solidFill>
                  <a:srgbClr val="6600CC"/>
                </a:solidFill>
                <a:latin typeface="Bahnschrift Light SemiCondensed" pitchFamily="34" charset="0"/>
              </a:rPr>
              <a:t>Referrals</a:t>
            </a:r>
          </a:p>
          <a:p>
            <a:r>
              <a:rPr lang="en-US" b="1" dirty="0"/>
              <a:t>B.K </a:t>
            </a:r>
            <a:r>
              <a:rPr lang="en-US" b="1" dirty="0" err="1"/>
              <a:t>Sen</a:t>
            </a:r>
            <a:r>
              <a:rPr lang="en-US" b="1" dirty="0"/>
              <a:t> </a:t>
            </a:r>
            <a:r>
              <a:rPr lang="en-US" b="1" dirty="0" err="1"/>
              <a:t>Saroni</a:t>
            </a:r>
            <a:r>
              <a:rPr lang="en-US" b="1" dirty="0"/>
              <a:t> lane </a:t>
            </a:r>
            <a:r>
              <a:rPr lang="en-US" b="1" dirty="0" err="1"/>
              <a:t>Nagerbajar,kolkata</a:t>
            </a:r>
            <a:r>
              <a:rPr lang="en-US" b="1" dirty="0"/>
              <a:t> 700130, </a:t>
            </a:r>
          </a:p>
          <a:p>
            <a:r>
              <a:rPr lang="en-US" b="1" dirty="0" err="1"/>
              <a:t>Anubrata</a:t>
            </a:r>
            <a:r>
              <a:rPr lang="en-US" b="1" dirty="0"/>
              <a:t> </a:t>
            </a:r>
            <a:r>
              <a:rPr lang="en-US" b="1" dirty="0" err="1"/>
              <a:t>Ghosh</a:t>
            </a:r>
            <a:endParaRPr lang="en-GB" b="1" dirty="0"/>
          </a:p>
          <a:p>
            <a:r>
              <a:rPr lang="en-GB" dirty="0"/>
              <a:t> </a:t>
            </a:r>
            <a:r>
              <a:rPr lang="en-GB" i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Follow us on </a:t>
            </a:r>
            <a:r>
              <a:rPr lang="en-GB" i="1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facebook</a:t>
            </a:r>
            <a:r>
              <a:rPr lang="en-GB" i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en-GB" dirty="0">
                <a:solidFill>
                  <a:srgbClr val="009900"/>
                </a:solidFill>
              </a:rPr>
              <a:t>(</a:t>
            </a:r>
            <a:r>
              <a:rPr lang="en-GB" dirty="0" err="1">
                <a:solidFill>
                  <a:srgbClr val="009900"/>
                </a:solidFill>
              </a:rPr>
              <a:t>Nerture</a:t>
            </a:r>
            <a:r>
              <a:rPr lang="en-GB" dirty="0">
                <a:solidFill>
                  <a:srgbClr val="009900"/>
                </a:solidFill>
              </a:rPr>
              <a:t> Association)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418379"/>
            <a:ext cx="7560005" cy="627362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10221" y="7734054"/>
            <a:ext cx="1928495" cy="916305"/>
          </a:xfrm>
          <a:prstGeom prst="rect">
            <a:avLst/>
          </a:prstGeom>
        </p:spPr>
        <p:txBody>
          <a:bodyPr vert="horz" wrap="square" lIns="0" tIns="11366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94"/>
              </a:spcBef>
            </a:pPr>
            <a:r>
              <a:rPr sz="1250" b="1" spc="-105" dirty="0">
                <a:solidFill>
                  <a:srgbClr val="C3232F"/>
                </a:solidFill>
                <a:latin typeface="Times New Roman"/>
                <a:cs typeface="Times New Roman"/>
              </a:rPr>
              <a:t>Wadhwani</a:t>
            </a:r>
            <a:r>
              <a:rPr sz="1250" b="1" spc="-100" dirty="0">
                <a:solidFill>
                  <a:srgbClr val="C3232F"/>
                </a:solidFill>
                <a:latin typeface="Times New Roman"/>
                <a:cs typeface="Times New Roman"/>
              </a:rPr>
              <a:t> </a:t>
            </a:r>
            <a:r>
              <a:rPr sz="1050" spc="20" dirty="0">
                <a:solidFill>
                  <a:srgbClr val="C3232F"/>
                </a:solidFill>
                <a:latin typeface="Arial"/>
                <a:cs typeface="Arial"/>
              </a:rPr>
              <a:t>Foundation</a:t>
            </a:r>
            <a:endParaRPr sz="1050">
              <a:latin typeface="Arial"/>
              <a:cs typeface="Arial"/>
            </a:endParaRPr>
          </a:p>
          <a:p>
            <a:pPr marL="22225" marR="5080">
              <a:lnSpc>
                <a:spcPct val="110600"/>
              </a:lnSpc>
              <a:spcBef>
                <a:spcPts val="540"/>
              </a:spcBef>
            </a:pPr>
            <a:r>
              <a:rPr sz="1050" spc="-5" dirty="0">
                <a:solidFill>
                  <a:srgbClr val="2D2D2D"/>
                </a:solidFill>
                <a:latin typeface="Arial"/>
                <a:cs typeface="Arial"/>
              </a:rPr>
              <a:t>Tower </a:t>
            </a:r>
            <a:r>
              <a:rPr sz="1050" spc="25" dirty="0">
                <a:solidFill>
                  <a:srgbClr val="2D2D2D"/>
                </a:solidFill>
                <a:latin typeface="Arial"/>
                <a:cs typeface="Arial"/>
              </a:rPr>
              <a:t>- 3,</a:t>
            </a:r>
            <a:r>
              <a:rPr sz="1050" spc="-235" dirty="0">
                <a:solidFill>
                  <a:srgbClr val="2D2D2D"/>
                </a:solidFill>
                <a:latin typeface="Arial"/>
                <a:cs typeface="Arial"/>
              </a:rPr>
              <a:t> </a:t>
            </a:r>
            <a:r>
              <a:rPr sz="1050" spc="30" dirty="0">
                <a:solidFill>
                  <a:srgbClr val="2D2D2D"/>
                </a:solidFill>
                <a:latin typeface="Arial"/>
                <a:cs typeface="Arial"/>
              </a:rPr>
              <a:t>6th </a:t>
            </a:r>
            <a:r>
              <a:rPr sz="1050" spc="15" dirty="0">
                <a:solidFill>
                  <a:srgbClr val="2D2D2D"/>
                </a:solidFill>
                <a:latin typeface="Arial"/>
                <a:cs typeface="Arial"/>
              </a:rPr>
              <a:t>Floor, </a:t>
            </a:r>
            <a:r>
              <a:rPr sz="1050" spc="-105" dirty="0">
                <a:solidFill>
                  <a:srgbClr val="2D2D2D"/>
                </a:solidFill>
                <a:latin typeface="Arial"/>
                <a:cs typeface="Arial"/>
              </a:rPr>
              <a:t>SJR </a:t>
            </a:r>
            <a:r>
              <a:rPr sz="1050" spc="-45" dirty="0">
                <a:solidFill>
                  <a:srgbClr val="2D2D2D"/>
                </a:solidFill>
                <a:latin typeface="Arial"/>
                <a:cs typeface="Arial"/>
              </a:rPr>
              <a:t>I </a:t>
            </a:r>
            <a:r>
              <a:rPr sz="1050" spc="20" dirty="0">
                <a:solidFill>
                  <a:srgbClr val="2D2D2D"/>
                </a:solidFill>
                <a:latin typeface="Arial"/>
                <a:cs typeface="Arial"/>
              </a:rPr>
              <a:t>Park,  </a:t>
            </a:r>
            <a:r>
              <a:rPr sz="1050" b="1" spc="-60" dirty="0">
                <a:solidFill>
                  <a:srgbClr val="2D2D2D"/>
                </a:solidFill>
                <a:latin typeface="Arial"/>
                <a:cs typeface="Arial"/>
              </a:rPr>
              <a:t>EPIP </a:t>
            </a:r>
            <a:r>
              <a:rPr sz="1050" spc="20" dirty="0">
                <a:solidFill>
                  <a:srgbClr val="2D2D2D"/>
                </a:solidFill>
                <a:latin typeface="Arial"/>
                <a:cs typeface="Arial"/>
              </a:rPr>
              <a:t>Zone </a:t>
            </a:r>
            <a:r>
              <a:rPr sz="1050" spc="-10" dirty="0">
                <a:solidFill>
                  <a:srgbClr val="2D2D2D"/>
                </a:solidFill>
                <a:latin typeface="Arial"/>
                <a:cs typeface="Arial"/>
              </a:rPr>
              <a:t>-1, </a:t>
            </a:r>
            <a:r>
              <a:rPr sz="1050" spc="40" dirty="0">
                <a:solidFill>
                  <a:srgbClr val="2D2D2D"/>
                </a:solidFill>
                <a:latin typeface="Arial"/>
                <a:cs typeface="Arial"/>
              </a:rPr>
              <a:t>Whitefield,  </a:t>
            </a:r>
            <a:r>
              <a:rPr sz="1050" spc="20" dirty="0">
                <a:solidFill>
                  <a:srgbClr val="2D2D2D"/>
                </a:solidFill>
                <a:latin typeface="Arial"/>
                <a:cs typeface="Arial"/>
              </a:rPr>
              <a:t>Bangalore </a:t>
            </a:r>
            <a:r>
              <a:rPr sz="1050" spc="25" dirty="0">
                <a:solidFill>
                  <a:srgbClr val="2D2D2D"/>
                </a:solidFill>
                <a:latin typeface="Arial"/>
                <a:cs typeface="Arial"/>
              </a:rPr>
              <a:t>-</a:t>
            </a:r>
            <a:r>
              <a:rPr sz="1050" spc="-90" dirty="0">
                <a:solidFill>
                  <a:srgbClr val="2D2D2D"/>
                </a:solidFill>
                <a:latin typeface="Arial"/>
                <a:cs typeface="Arial"/>
              </a:rPr>
              <a:t> </a:t>
            </a:r>
            <a:r>
              <a:rPr sz="1050" spc="15" dirty="0">
                <a:solidFill>
                  <a:srgbClr val="2D2D2D"/>
                </a:solidFill>
                <a:latin typeface="Arial"/>
                <a:cs typeface="Arial"/>
              </a:rPr>
              <a:t>560066</a:t>
            </a:r>
            <a:endParaRPr sz="10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522</TotalTime>
  <Words>333</Words>
  <Application>Microsoft Office PowerPoint</Application>
  <PresentationFormat>Custom</PresentationFormat>
  <Paragraphs>88</Paragraphs>
  <Slides>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Office Theme</vt:lpstr>
      <vt:lpstr>Practice  Venture   NARTURE -:ONLINE  NURSERY:-  </vt:lpstr>
      <vt:lpstr>Practice Venture</vt:lpstr>
      <vt:lpstr>Practice Venture  Name </vt:lpstr>
      <vt:lpstr>Basic Information</vt:lpstr>
      <vt:lpstr>The Value Proposition  Canvas</vt:lpstr>
      <vt:lpstr>PowerPoint Presentation</vt:lpstr>
      <vt:lpstr>Getting Your MVP Ready  &amp; Testing It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Practice Venture  Diary 2019 - 2020</dc:title>
  <dc:creator>Santhosh M</dc:creator>
  <cp:lastModifiedBy>aritrochakraborty29@gmail.com</cp:lastModifiedBy>
  <cp:revision>75</cp:revision>
  <dcterms:created xsi:type="dcterms:W3CDTF">2019-10-30T14:37:37Z</dcterms:created>
  <dcterms:modified xsi:type="dcterms:W3CDTF">2020-05-14T14:52:59Z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2019-10-30T00:00:00Z</vt:filetime>
  </property>
  <property fmtid="{D5CDD505-2E9C-101B-9397-08002B2CF9AE}" pid="3" name="Creator">
    <vt:lpwstr>Adobe InDesign 14.0 (Windows)</vt:lpwstr>
  </property>
  <property fmtid="{D5CDD505-2E9C-101B-9397-08002B2CF9AE}" pid="4" name="LastSaved">
    <vt:filetime>2019-10-30T00:00:00Z</vt:filetime>
  </property>
</Properties>
</file>